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1" r:id="rId5"/>
    <p:sldId id="257" r:id="rId6"/>
    <p:sldId id="262" r:id="rId7"/>
    <p:sldId id="271" r:id="rId8"/>
    <p:sldId id="260" r:id="rId9"/>
    <p:sldId id="269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500" userDrawn="1">
          <p15:clr>
            <a:srgbClr val="A4A3A4"/>
          </p15:clr>
        </p15:guide>
        <p15:guide id="8" pos="495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D91FF"/>
    <a:srgbClr val="66FF99"/>
    <a:srgbClr val="F7F1E4"/>
    <a:srgbClr val="B8D3E8"/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79D288-6D62-4187-BF25-C9375C6A97BF}" v="7052" dt="2019-03-13T07:12:40.818"/>
  </p1510:revLst>
</p1510:revInfo>
</file>

<file path=ppt/tableStyles.xml><?xml version="1.0" encoding="utf-8"?>
<a:tblStyleLst xmlns:a="http://schemas.openxmlformats.org/drawingml/2006/main" def="{284E427A-3D55-4303-BF80-6455036E1DE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291" autoAdjust="0"/>
  </p:normalViewPr>
  <p:slideViewPr>
    <p:cSldViewPr snapToGrid="0" showGuides="1">
      <p:cViewPr varScale="1">
        <p:scale>
          <a:sx n="88" d="100"/>
          <a:sy n="88" d="100"/>
        </p:scale>
        <p:origin x="254" y="46"/>
      </p:cViewPr>
      <p:guideLst>
        <p:guide pos="3840"/>
        <p:guide orient="horz" pos="2500"/>
        <p:guide pos="49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81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Primary Voters</c:v>
                </c:pt>
                <c:pt idx="1">
                  <c:v>Caucus Voters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691381</c:v>
                </c:pt>
                <c:pt idx="1">
                  <c:v>246000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62-4770-80E0-FDF96101C9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Primary Voters</c:v>
                </c:pt>
                <c:pt idx="1">
                  <c:v>Caucus Voters</c:v>
                </c:pt>
              </c:strCache>
            </c:strRef>
          </c:cat>
          <c:val>
            <c:numRef>
              <c:f>Sheet1!$C$2:$C$3</c:f>
              <c:numCache>
                <c:formatCode>0</c:formatCode>
                <c:ptCount val="2"/>
                <c:pt idx="0">
                  <c:v>802754</c:v>
                </c:pt>
                <c:pt idx="1">
                  <c:v>230000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ED-407E-A9FC-225644243C1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4380800"/>
        <c:axId val="32874880"/>
      </c:barChart>
      <c:catAx>
        <c:axId val="3438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880"/>
        <c:crosses val="autoZero"/>
        <c:auto val="1"/>
        <c:lblAlgn val="ctr"/>
        <c:lblOffset val="100"/>
        <c:noMultiLvlLbl val="0"/>
      </c:catAx>
      <c:valAx>
        <c:axId val="32874880"/>
        <c:scaling>
          <c:orientation val="minMax"/>
          <c:max val="1000000"/>
          <c:min val="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crossAx val="34380800"/>
        <c:crosses val="autoZero"/>
        <c:crossBetween val="between"/>
        <c:majorUnit val="100000"/>
      </c:valAx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4C320D-516C-4D2B-A3C4-F8B24E73B72A}" type="doc">
      <dgm:prSet loTypeId="urn:microsoft.com/office/officeart/2009/3/layout/IncreasingArrowsProcess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3BED3-6A78-42A3-ADD6-E39E4F8483A6}">
      <dgm:prSet phldrT="[Text]"/>
      <dgm:spPr>
        <a:solidFill>
          <a:schemeClr val="accent2"/>
        </a:solidFill>
      </dgm:spPr>
      <dgm:t>
        <a:bodyPr/>
        <a:lstStyle/>
        <a:p>
          <a:r>
            <a:rPr lang="en-US" b="1" dirty="0"/>
            <a:t>Precinct Caucus</a:t>
          </a:r>
        </a:p>
      </dgm:t>
    </dgm:pt>
    <dgm:pt modelId="{A9B7BA96-065E-4F9B-893B-8D9E464B3F9A}" type="parTrans" cxnId="{AA2B16A5-B472-4C34-94A6-E05BE1695CAD}">
      <dgm:prSet/>
      <dgm:spPr/>
      <dgm:t>
        <a:bodyPr/>
        <a:lstStyle/>
        <a:p>
          <a:endParaRPr lang="en-US"/>
        </a:p>
      </dgm:t>
    </dgm:pt>
    <dgm:pt modelId="{5FDE0C3A-094A-4997-880A-51766D28F59B}" type="sibTrans" cxnId="{AA2B16A5-B472-4C34-94A6-E05BE1695CAD}">
      <dgm:prSet/>
      <dgm:spPr/>
      <dgm:t>
        <a:bodyPr/>
        <a:lstStyle/>
        <a:p>
          <a:endParaRPr lang="en-US"/>
        </a:p>
      </dgm:t>
    </dgm:pt>
    <dgm:pt modelId="{A122788A-CFE9-4F9F-A9CA-2B1F0C3D2A6E}">
      <dgm:prSet phldrT="[Text]" custT="1"/>
      <dgm:spPr/>
      <dgm:t>
        <a:bodyPr/>
        <a:lstStyle/>
        <a:p>
          <a:pPr>
            <a:buFontTx/>
            <a:buNone/>
          </a:pPr>
          <a:r>
            <a:rPr lang="en-US" sz="1400" b="1" dirty="0"/>
            <a:t>Elect LD Delegates</a:t>
          </a:r>
        </a:p>
      </dgm:t>
    </dgm:pt>
    <dgm:pt modelId="{F9C4C63D-A735-4D76-8225-1BC8E544D401}" type="parTrans" cxnId="{50846FC9-D7BF-4A80-8A04-82DA4F13B64F}">
      <dgm:prSet/>
      <dgm:spPr/>
      <dgm:t>
        <a:bodyPr/>
        <a:lstStyle/>
        <a:p>
          <a:endParaRPr lang="en-US"/>
        </a:p>
      </dgm:t>
    </dgm:pt>
    <dgm:pt modelId="{2CD42E54-0E2B-4E73-B5BE-EF17C48A89D4}" type="sibTrans" cxnId="{50846FC9-D7BF-4A80-8A04-82DA4F13B64F}">
      <dgm:prSet/>
      <dgm:spPr/>
      <dgm:t>
        <a:bodyPr/>
        <a:lstStyle/>
        <a:p>
          <a:endParaRPr lang="en-US"/>
        </a:p>
      </dgm:t>
    </dgm:pt>
    <dgm:pt modelId="{C31CC139-D038-4B5B-BAB6-24E55E3AB828}">
      <dgm:prSet phldrT="[Text]"/>
      <dgm:spPr>
        <a:solidFill>
          <a:schemeClr val="accent2"/>
        </a:solidFill>
      </dgm:spPr>
      <dgm:t>
        <a:bodyPr/>
        <a:lstStyle/>
        <a:p>
          <a:r>
            <a:rPr lang="en-US" b="1" dirty="0"/>
            <a:t>Legislative District Caucus</a:t>
          </a:r>
        </a:p>
      </dgm:t>
    </dgm:pt>
    <dgm:pt modelId="{E07DBACF-3A2C-4A14-938B-D5157AAB492B}" type="parTrans" cxnId="{5E30C52B-0A14-4ED0-B3D6-D87D92B8DBFB}">
      <dgm:prSet/>
      <dgm:spPr/>
      <dgm:t>
        <a:bodyPr/>
        <a:lstStyle/>
        <a:p>
          <a:endParaRPr lang="en-US"/>
        </a:p>
      </dgm:t>
    </dgm:pt>
    <dgm:pt modelId="{B6AC0499-6483-4763-A071-00DCFB1B991C}" type="sibTrans" cxnId="{5E30C52B-0A14-4ED0-B3D6-D87D92B8DBFB}">
      <dgm:prSet/>
      <dgm:spPr/>
      <dgm:t>
        <a:bodyPr/>
        <a:lstStyle/>
        <a:p>
          <a:endParaRPr lang="en-US"/>
        </a:p>
      </dgm:t>
    </dgm:pt>
    <dgm:pt modelId="{9AA62A71-65C8-4571-9FAC-582CDBF4B391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b="1" dirty="0"/>
            <a:t>Elect CD and State Convention Delegates</a:t>
          </a:r>
        </a:p>
      </dgm:t>
    </dgm:pt>
    <dgm:pt modelId="{EB0EF87C-2122-40B2-8639-5D5B97DD3916}" type="parTrans" cxnId="{4A8A9A08-65B4-4206-8CB9-BBF4E2BEB9F6}">
      <dgm:prSet/>
      <dgm:spPr/>
      <dgm:t>
        <a:bodyPr/>
        <a:lstStyle/>
        <a:p>
          <a:endParaRPr lang="en-US"/>
        </a:p>
      </dgm:t>
    </dgm:pt>
    <dgm:pt modelId="{769AF46E-D90B-4CE8-A786-28C69A6ACDF1}" type="sibTrans" cxnId="{4A8A9A08-65B4-4206-8CB9-BBF4E2BEB9F6}">
      <dgm:prSet/>
      <dgm:spPr/>
      <dgm:t>
        <a:bodyPr/>
        <a:lstStyle/>
        <a:p>
          <a:endParaRPr lang="en-US"/>
        </a:p>
      </dgm:t>
    </dgm:pt>
    <dgm:pt modelId="{C0FBA47A-D0FF-4F5A-B951-38CFAC188467}">
      <dgm:prSet phldrT="[Text]"/>
      <dgm:spPr/>
      <dgm:t>
        <a:bodyPr/>
        <a:lstStyle/>
        <a:p>
          <a:r>
            <a:rPr lang="en-US" b="1" dirty="0"/>
            <a:t>Congressional District Caucus</a:t>
          </a:r>
        </a:p>
      </dgm:t>
    </dgm:pt>
    <dgm:pt modelId="{1B7456C2-68E3-4243-B97B-70FD96A8EC00}" type="parTrans" cxnId="{AA2EE30F-31BE-4CF1-A50B-61E10342BAD4}">
      <dgm:prSet/>
      <dgm:spPr/>
      <dgm:t>
        <a:bodyPr/>
        <a:lstStyle/>
        <a:p>
          <a:endParaRPr lang="en-US"/>
        </a:p>
      </dgm:t>
    </dgm:pt>
    <dgm:pt modelId="{E80FE422-657A-4F15-A89C-AECA9E93636F}" type="sibTrans" cxnId="{AA2EE30F-31BE-4CF1-A50B-61E10342BAD4}">
      <dgm:prSet/>
      <dgm:spPr/>
      <dgm:t>
        <a:bodyPr/>
        <a:lstStyle/>
        <a:p>
          <a:endParaRPr lang="en-US"/>
        </a:p>
      </dgm:t>
    </dgm:pt>
    <dgm:pt modelId="{6DFB8552-6B8C-4594-81E7-D4AE28DE6ECE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b="1" dirty="0"/>
            <a:t> Elect Delegates to the  National Convention</a:t>
          </a:r>
        </a:p>
      </dgm:t>
    </dgm:pt>
    <dgm:pt modelId="{9E07D58D-D70E-4FB6-BB5E-BAF7CA47369D}" type="parTrans" cxnId="{8A89F2A4-D4E4-4DFD-AEEC-DA8C37E2B364}">
      <dgm:prSet/>
      <dgm:spPr/>
      <dgm:t>
        <a:bodyPr/>
        <a:lstStyle/>
        <a:p>
          <a:endParaRPr lang="en-US"/>
        </a:p>
      </dgm:t>
    </dgm:pt>
    <dgm:pt modelId="{9EFCAE47-5DC3-4745-891B-3713F0865DF2}" type="sibTrans" cxnId="{8A89F2A4-D4E4-4DFD-AEEC-DA8C37E2B364}">
      <dgm:prSet/>
      <dgm:spPr/>
      <dgm:t>
        <a:bodyPr/>
        <a:lstStyle/>
        <a:p>
          <a:endParaRPr lang="en-US"/>
        </a:p>
      </dgm:t>
    </dgm:pt>
    <dgm:pt modelId="{9DBBAEA4-5C6C-4831-9F05-FBD7BCE3C83D}">
      <dgm:prSet phldrT="[Text]"/>
      <dgm:spPr/>
      <dgm:t>
        <a:bodyPr/>
        <a:lstStyle/>
        <a:p>
          <a:r>
            <a:rPr lang="en-US" b="1" dirty="0"/>
            <a:t>State Convention</a:t>
          </a:r>
        </a:p>
      </dgm:t>
    </dgm:pt>
    <dgm:pt modelId="{85F8564C-26E7-44BB-8748-DF493CBBE276}" type="sibTrans" cxnId="{1773DD4D-3E25-492A-A57A-E54801291295}">
      <dgm:prSet/>
      <dgm:spPr/>
      <dgm:t>
        <a:bodyPr/>
        <a:lstStyle/>
        <a:p>
          <a:endParaRPr lang="en-US"/>
        </a:p>
      </dgm:t>
    </dgm:pt>
    <dgm:pt modelId="{D7B03975-41A5-4F46-941E-AE587EC7AA7D}" type="parTrans" cxnId="{1773DD4D-3E25-492A-A57A-E54801291295}">
      <dgm:prSet/>
      <dgm:spPr/>
      <dgm:t>
        <a:bodyPr/>
        <a:lstStyle/>
        <a:p>
          <a:endParaRPr lang="en-US"/>
        </a:p>
      </dgm:t>
    </dgm:pt>
    <dgm:pt modelId="{8D94464C-F227-4F0E-BA76-15C3A4C58256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b="1" dirty="0"/>
            <a:t>Party Platform</a:t>
          </a:r>
        </a:p>
        <a:p>
          <a:pPr>
            <a:buFont typeface="Arial" panose="020B0604020202020204" pitchFamily="34" charset="0"/>
            <a:buNone/>
          </a:pPr>
          <a:r>
            <a:rPr lang="en-US" sz="1400" b="1" dirty="0"/>
            <a:t>Resolutions</a:t>
          </a:r>
        </a:p>
        <a:p>
          <a:pPr>
            <a:buFont typeface="Arial" panose="020B0604020202020204" pitchFamily="34" charset="0"/>
            <a:buNone/>
          </a:pPr>
          <a:r>
            <a:rPr lang="en-US" sz="1400" b="1" dirty="0"/>
            <a:t>Votes on Changes to Party Structure/Rules</a:t>
          </a:r>
        </a:p>
        <a:p>
          <a:pPr>
            <a:buFont typeface="Arial" panose="020B0604020202020204" pitchFamily="34" charset="0"/>
            <a:buNone/>
          </a:pPr>
          <a:r>
            <a:rPr lang="en-US" sz="1400" b="1" dirty="0"/>
            <a:t>Elect At-Large National Delegates and Electoral College Elector</a:t>
          </a:r>
        </a:p>
        <a:p>
          <a:pPr>
            <a:buFont typeface="Arial" panose="020B0604020202020204" pitchFamily="34" charset="0"/>
            <a:buNone/>
          </a:pPr>
          <a:endParaRPr lang="en-US" sz="1400" b="1" dirty="0"/>
        </a:p>
      </dgm:t>
    </dgm:pt>
    <dgm:pt modelId="{C5C02C83-E6B6-45AA-9818-FB9377CCC67F}" type="parTrans" cxnId="{A1AB5DEF-B12E-4FAC-BD0D-CA0AEBBD4C2F}">
      <dgm:prSet/>
      <dgm:spPr/>
      <dgm:t>
        <a:bodyPr/>
        <a:lstStyle/>
        <a:p>
          <a:endParaRPr lang="en-US"/>
        </a:p>
      </dgm:t>
    </dgm:pt>
    <dgm:pt modelId="{FE0F9544-5E5D-44B1-BA9A-7B17E1124833}" type="sibTrans" cxnId="{A1AB5DEF-B12E-4FAC-BD0D-CA0AEBBD4C2F}">
      <dgm:prSet/>
      <dgm:spPr/>
      <dgm:t>
        <a:bodyPr/>
        <a:lstStyle/>
        <a:p>
          <a:endParaRPr lang="en-US"/>
        </a:p>
      </dgm:t>
    </dgm:pt>
    <dgm:pt modelId="{58B5E75C-70A6-4BCE-A64C-C322C3F38302}">
      <dgm:prSet phldrT="[Text]" custT="1"/>
      <dgm:spPr/>
      <dgm:t>
        <a:bodyPr/>
        <a:lstStyle/>
        <a:p>
          <a:pPr>
            <a:buFontTx/>
            <a:buNone/>
          </a:pPr>
          <a:r>
            <a:rPr lang="en-US" sz="1400" b="1" dirty="0"/>
            <a:t>Grassroots</a:t>
          </a:r>
        </a:p>
      </dgm:t>
    </dgm:pt>
    <dgm:pt modelId="{A13490BD-54D3-4F51-922B-48A11012A6C5}" type="parTrans" cxnId="{597AE144-9A59-416C-9261-C22E88BED0E9}">
      <dgm:prSet/>
      <dgm:spPr/>
      <dgm:t>
        <a:bodyPr/>
        <a:lstStyle/>
        <a:p>
          <a:endParaRPr lang="en-US"/>
        </a:p>
      </dgm:t>
    </dgm:pt>
    <dgm:pt modelId="{8E387FB3-0533-46A0-9089-FC9716D81549}" type="sibTrans" cxnId="{597AE144-9A59-416C-9261-C22E88BED0E9}">
      <dgm:prSet/>
      <dgm:spPr/>
      <dgm:t>
        <a:bodyPr/>
        <a:lstStyle/>
        <a:p>
          <a:endParaRPr lang="en-US"/>
        </a:p>
      </dgm:t>
    </dgm:pt>
    <dgm:pt modelId="{AC909078-10D4-4069-AC9B-C773D2C80D5B}">
      <dgm:prSet phldrT="[Text]" custT="1"/>
      <dgm:spPr/>
      <dgm:t>
        <a:bodyPr/>
        <a:lstStyle/>
        <a:p>
          <a:pPr>
            <a:buFontTx/>
            <a:buNone/>
          </a:pPr>
          <a:r>
            <a:rPr lang="en-US" sz="1400" b="1" dirty="0"/>
            <a:t>First Impressions</a:t>
          </a:r>
        </a:p>
      </dgm:t>
    </dgm:pt>
    <dgm:pt modelId="{4F7B0052-B777-4747-8E90-C6F40DA3C24C}" type="parTrans" cxnId="{13BFC2BA-59ED-4E49-BE82-461BAB26422B}">
      <dgm:prSet/>
      <dgm:spPr/>
      <dgm:t>
        <a:bodyPr/>
        <a:lstStyle/>
        <a:p>
          <a:endParaRPr lang="en-US"/>
        </a:p>
      </dgm:t>
    </dgm:pt>
    <dgm:pt modelId="{A24A154E-3946-4FA6-9ADB-50853A69C14C}" type="sibTrans" cxnId="{13BFC2BA-59ED-4E49-BE82-461BAB26422B}">
      <dgm:prSet/>
      <dgm:spPr/>
      <dgm:t>
        <a:bodyPr/>
        <a:lstStyle/>
        <a:p>
          <a:endParaRPr lang="en-US"/>
        </a:p>
      </dgm:t>
    </dgm:pt>
    <dgm:pt modelId="{629AAFD6-E0CF-413B-A6ED-7CE46D34BE10}">
      <dgm:prSet phldrT="[Text]" custT="1"/>
      <dgm:spPr/>
      <dgm:t>
        <a:bodyPr/>
        <a:lstStyle/>
        <a:p>
          <a:pPr>
            <a:buFontTx/>
            <a:buNone/>
          </a:pPr>
          <a:r>
            <a:rPr lang="en-US" sz="1400" b="1" dirty="0"/>
            <a:t>Energy &amp; Passion</a:t>
          </a:r>
        </a:p>
      </dgm:t>
    </dgm:pt>
    <dgm:pt modelId="{350292F3-7F09-4C38-B701-9E08FBC2963E}" type="parTrans" cxnId="{3AB3E0A6-6D4E-4417-9F33-5D2620141D73}">
      <dgm:prSet/>
      <dgm:spPr/>
      <dgm:t>
        <a:bodyPr/>
        <a:lstStyle/>
        <a:p>
          <a:endParaRPr lang="en-US"/>
        </a:p>
      </dgm:t>
    </dgm:pt>
    <dgm:pt modelId="{3809145C-BF49-4B39-AB77-58F8B2762B44}" type="sibTrans" cxnId="{3AB3E0A6-6D4E-4417-9F33-5D2620141D73}">
      <dgm:prSet/>
      <dgm:spPr/>
      <dgm:t>
        <a:bodyPr/>
        <a:lstStyle/>
        <a:p>
          <a:endParaRPr lang="en-US"/>
        </a:p>
      </dgm:t>
    </dgm:pt>
    <dgm:pt modelId="{B8CB3FB1-52F6-450D-9D31-8BD1B74E4EA7}">
      <dgm:prSet phldrT="[Text]" custT="1"/>
      <dgm:spPr/>
      <dgm:t>
        <a:bodyPr/>
        <a:lstStyle/>
        <a:p>
          <a:pPr>
            <a:buFontTx/>
            <a:buNone/>
          </a:pPr>
          <a:r>
            <a:rPr lang="en-US" sz="1400" b="1" dirty="0"/>
            <a:t>Citizen Engagement</a:t>
          </a:r>
        </a:p>
      </dgm:t>
    </dgm:pt>
    <dgm:pt modelId="{54F99E51-1C8A-482D-8E30-EE9A86A406F6}" type="parTrans" cxnId="{FF80E062-A73D-406A-A3DF-587E6708B586}">
      <dgm:prSet/>
      <dgm:spPr/>
      <dgm:t>
        <a:bodyPr/>
        <a:lstStyle/>
        <a:p>
          <a:endParaRPr lang="en-US"/>
        </a:p>
      </dgm:t>
    </dgm:pt>
    <dgm:pt modelId="{804ABEE1-E188-45E3-BEE8-BB29DD0D0CA0}" type="sibTrans" cxnId="{FF80E062-A73D-406A-A3DF-587E6708B586}">
      <dgm:prSet/>
      <dgm:spPr/>
      <dgm:t>
        <a:bodyPr/>
        <a:lstStyle/>
        <a:p>
          <a:endParaRPr lang="en-US"/>
        </a:p>
      </dgm:t>
    </dgm:pt>
    <dgm:pt modelId="{50CE8BEC-47C1-4E34-8129-EA96D270D586}">
      <dgm:prSet phldrT="[Text]" custT="1"/>
      <dgm:spPr/>
      <dgm:t>
        <a:bodyPr/>
        <a:lstStyle/>
        <a:p>
          <a:pPr>
            <a:buFontTx/>
            <a:buNone/>
          </a:pPr>
          <a:r>
            <a:rPr lang="en-US" sz="1400" b="1" dirty="0"/>
            <a:t>Opportunity to Discuss</a:t>
          </a:r>
        </a:p>
      </dgm:t>
    </dgm:pt>
    <dgm:pt modelId="{7F2DEF5C-C320-40E8-AD33-96346B0509FC}" type="parTrans" cxnId="{87C8A78B-117E-4441-A523-5CE1554EC10D}">
      <dgm:prSet/>
      <dgm:spPr/>
      <dgm:t>
        <a:bodyPr/>
        <a:lstStyle/>
        <a:p>
          <a:endParaRPr lang="en-US"/>
        </a:p>
      </dgm:t>
    </dgm:pt>
    <dgm:pt modelId="{4FC34F06-920E-4557-B738-FE3CE0AC7BE0}" type="sibTrans" cxnId="{87C8A78B-117E-4441-A523-5CE1554EC10D}">
      <dgm:prSet/>
      <dgm:spPr/>
      <dgm:t>
        <a:bodyPr/>
        <a:lstStyle/>
        <a:p>
          <a:endParaRPr lang="en-US"/>
        </a:p>
      </dgm:t>
    </dgm:pt>
    <dgm:pt modelId="{BEFA7CFA-24C9-4A6A-AE1E-1B9342E016CE}">
      <dgm:prSet phldrT="[Text]" custT="1"/>
      <dgm:spPr/>
      <dgm:t>
        <a:bodyPr/>
        <a:lstStyle/>
        <a:p>
          <a:pPr>
            <a:buFontTx/>
            <a:buNone/>
          </a:pPr>
          <a:r>
            <a:rPr lang="en-US" sz="1400" b="1" dirty="0"/>
            <a:t>Volunteer Recruitment</a:t>
          </a:r>
        </a:p>
      </dgm:t>
    </dgm:pt>
    <dgm:pt modelId="{B3AE319A-9627-4E88-91C4-E90E92C32DA8}" type="parTrans" cxnId="{1ABCC0D6-402D-4F05-8BAA-F77936173607}">
      <dgm:prSet/>
      <dgm:spPr/>
      <dgm:t>
        <a:bodyPr/>
        <a:lstStyle/>
        <a:p>
          <a:endParaRPr lang="en-US"/>
        </a:p>
      </dgm:t>
    </dgm:pt>
    <dgm:pt modelId="{794B0F17-C0B6-495A-BF94-FE77719847E6}" type="sibTrans" cxnId="{1ABCC0D6-402D-4F05-8BAA-F77936173607}">
      <dgm:prSet/>
      <dgm:spPr/>
      <dgm:t>
        <a:bodyPr/>
        <a:lstStyle/>
        <a:p>
          <a:endParaRPr lang="en-US"/>
        </a:p>
      </dgm:t>
    </dgm:pt>
    <dgm:pt modelId="{1B92E3FF-688D-4A99-9D68-71E84931CA27}">
      <dgm:prSet phldrT="[Text]" custT="1"/>
      <dgm:spPr/>
      <dgm:t>
        <a:bodyPr/>
        <a:lstStyle/>
        <a:p>
          <a:pPr>
            <a:buFontTx/>
            <a:buNone/>
          </a:pPr>
          <a:r>
            <a:rPr lang="en-US" sz="1400" b="1" dirty="0"/>
            <a:t>Fundraising</a:t>
          </a:r>
        </a:p>
      </dgm:t>
    </dgm:pt>
    <dgm:pt modelId="{79BE9F43-DA4F-4648-A169-02D650A55615}" type="parTrans" cxnId="{25923C8B-527A-44C8-A5FE-271C76CDAFE5}">
      <dgm:prSet/>
      <dgm:spPr/>
      <dgm:t>
        <a:bodyPr/>
        <a:lstStyle/>
        <a:p>
          <a:endParaRPr lang="en-US"/>
        </a:p>
      </dgm:t>
    </dgm:pt>
    <dgm:pt modelId="{45009A9A-3E30-4ABE-9D5A-C5535F6F48BB}" type="sibTrans" cxnId="{25923C8B-527A-44C8-A5FE-271C76CDAFE5}">
      <dgm:prSet/>
      <dgm:spPr/>
      <dgm:t>
        <a:bodyPr/>
        <a:lstStyle/>
        <a:p>
          <a:endParaRPr lang="en-US"/>
        </a:p>
      </dgm:t>
    </dgm:pt>
    <dgm:pt modelId="{46BE41E5-42F3-44E3-A815-0220F3B1AB1B}">
      <dgm:prSet phldrT="[Text]" custT="1"/>
      <dgm:spPr/>
      <dgm:t>
        <a:bodyPr/>
        <a:lstStyle/>
        <a:p>
          <a:pPr>
            <a:buFontTx/>
            <a:buNone/>
          </a:pPr>
          <a:r>
            <a:rPr lang="en-US" sz="1400" b="1" dirty="0"/>
            <a:t>Party Building</a:t>
          </a:r>
        </a:p>
        <a:p>
          <a:pPr>
            <a:buFontTx/>
            <a:buNone/>
          </a:pPr>
          <a:r>
            <a:rPr lang="en-US" sz="1400" b="1" dirty="0"/>
            <a:t>Requires Planning and Volunteers!</a:t>
          </a:r>
        </a:p>
      </dgm:t>
    </dgm:pt>
    <dgm:pt modelId="{03F256F7-BD10-45B7-9DD7-15BBEC994E83}" type="parTrans" cxnId="{CBB3523A-01B3-4692-AC6B-AA9A242194B9}">
      <dgm:prSet/>
      <dgm:spPr/>
      <dgm:t>
        <a:bodyPr/>
        <a:lstStyle/>
        <a:p>
          <a:endParaRPr lang="en-US"/>
        </a:p>
      </dgm:t>
    </dgm:pt>
    <dgm:pt modelId="{046D5796-2AD7-4593-8184-2B66FCB4FF6F}" type="sibTrans" cxnId="{CBB3523A-01B3-4692-AC6B-AA9A242194B9}">
      <dgm:prSet/>
      <dgm:spPr/>
      <dgm:t>
        <a:bodyPr/>
        <a:lstStyle/>
        <a:p>
          <a:endParaRPr lang="en-US"/>
        </a:p>
      </dgm:t>
    </dgm:pt>
    <dgm:pt modelId="{9E952969-1AA1-4146-9EF0-966E3A5E07D2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b="1" dirty="0"/>
            <a:t>Campaigning</a:t>
          </a:r>
        </a:p>
      </dgm:t>
    </dgm:pt>
    <dgm:pt modelId="{2E985929-4F19-4490-B9F4-7381BF87FCF3}" type="parTrans" cxnId="{83C7A3CF-5A02-44DA-87F0-3212D23477F7}">
      <dgm:prSet/>
      <dgm:spPr/>
      <dgm:t>
        <a:bodyPr/>
        <a:lstStyle/>
        <a:p>
          <a:endParaRPr lang="en-US"/>
        </a:p>
      </dgm:t>
    </dgm:pt>
    <dgm:pt modelId="{42F3C7E6-4BC8-499D-966A-0377487A602D}" type="sibTrans" cxnId="{83C7A3CF-5A02-44DA-87F0-3212D23477F7}">
      <dgm:prSet/>
      <dgm:spPr/>
      <dgm:t>
        <a:bodyPr/>
        <a:lstStyle/>
        <a:p>
          <a:endParaRPr lang="en-US"/>
        </a:p>
      </dgm:t>
    </dgm:pt>
    <dgm:pt modelId="{2169BA88-FE08-44A8-88F6-25F606072AE4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b="1" dirty="0"/>
            <a:t>Speeches</a:t>
          </a:r>
        </a:p>
      </dgm:t>
    </dgm:pt>
    <dgm:pt modelId="{4F220262-3AD0-4957-BF09-93B8FC841684}" type="parTrans" cxnId="{D96B534C-A811-434D-AE95-91732E34431F}">
      <dgm:prSet/>
      <dgm:spPr/>
      <dgm:t>
        <a:bodyPr/>
        <a:lstStyle/>
        <a:p>
          <a:endParaRPr lang="en-US"/>
        </a:p>
      </dgm:t>
    </dgm:pt>
    <dgm:pt modelId="{5F2B05B4-E307-44D6-92A9-57B52EC3EA60}" type="sibTrans" cxnId="{D96B534C-A811-434D-AE95-91732E34431F}">
      <dgm:prSet/>
      <dgm:spPr/>
      <dgm:t>
        <a:bodyPr/>
        <a:lstStyle/>
        <a:p>
          <a:endParaRPr lang="en-US"/>
        </a:p>
      </dgm:t>
    </dgm:pt>
    <dgm:pt modelId="{A12004AE-2601-4E63-80F9-9416B42E9532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b="1" dirty="0"/>
            <a:t>Further Engagement with Voters</a:t>
          </a:r>
        </a:p>
      </dgm:t>
    </dgm:pt>
    <dgm:pt modelId="{7EDFA8B7-CA2E-4569-A51D-F6C6EF107532}" type="parTrans" cxnId="{04C88ACB-5218-4EA0-8712-001DC2D3C873}">
      <dgm:prSet/>
      <dgm:spPr/>
      <dgm:t>
        <a:bodyPr/>
        <a:lstStyle/>
        <a:p>
          <a:endParaRPr lang="en-US"/>
        </a:p>
      </dgm:t>
    </dgm:pt>
    <dgm:pt modelId="{5C345909-128D-43B7-B93E-F42BFAAB142F}" type="sibTrans" cxnId="{04C88ACB-5218-4EA0-8712-001DC2D3C873}">
      <dgm:prSet/>
      <dgm:spPr/>
      <dgm:t>
        <a:bodyPr/>
        <a:lstStyle/>
        <a:p>
          <a:endParaRPr lang="en-US"/>
        </a:p>
      </dgm:t>
    </dgm:pt>
    <dgm:pt modelId="{A55D5084-8742-4EA2-9D68-1E9CA4E9FB4F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b="1" dirty="0"/>
            <a:t>Party Building</a:t>
          </a:r>
        </a:p>
      </dgm:t>
    </dgm:pt>
    <dgm:pt modelId="{570BD656-8219-41E4-9BEC-6B145507F73A}" type="parTrans" cxnId="{544E8BB8-3DE8-4898-8A0F-D58DAE63E25D}">
      <dgm:prSet/>
      <dgm:spPr/>
      <dgm:t>
        <a:bodyPr/>
        <a:lstStyle/>
        <a:p>
          <a:endParaRPr lang="en-US"/>
        </a:p>
      </dgm:t>
    </dgm:pt>
    <dgm:pt modelId="{53E85EE0-14F5-4005-8949-DD95B1B89B56}" type="sibTrans" cxnId="{544E8BB8-3DE8-4898-8A0F-D58DAE63E25D}">
      <dgm:prSet/>
      <dgm:spPr/>
      <dgm:t>
        <a:bodyPr/>
        <a:lstStyle/>
        <a:p>
          <a:endParaRPr lang="en-US"/>
        </a:p>
      </dgm:t>
    </dgm:pt>
    <dgm:pt modelId="{8ECAA2E3-45D8-4CE7-A90D-3189474163C0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b="1" dirty="0"/>
            <a:t>Inspiring Stories and People</a:t>
          </a:r>
        </a:p>
      </dgm:t>
    </dgm:pt>
    <dgm:pt modelId="{23DEFC19-762D-4F5F-BB5D-4723DCB2BF33}" type="parTrans" cxnId="{9BF54E72-C3C6-4DF7-A6CA-ABDC4A28F478}">
      <dgm:prSet/>
      <dgm:spPr/>
      <dgm:t>
        <a:bodyPr/>
        <a:lstStyle/>
        <a:p>
          <a:endParaRPr lang="en-US"/>
        </a:p>
      </dgm:t>
    </dgm:pt>
    <dgm:pt modelId="{ED0659DF-25DD-4702-831A-FD8A236E1CC0}" type="sibTrans" cxnId="{9BF54E72-C3C6-4DF7-A6CA-ABDC4A28F478}">
      <dgm:prSet/>
      <dgm:spPr/>
      <dgm:t>
        <a:bodyPr/>
        <a:lstStyle/>
        <a:p>
          <a:endParaRPr lang="en-US"/>
        </a:p>
      </dgm:t>
    </dgm:pt>
    <dgm:pt modelId="{EA305C8A-8710-4CBF-A97D-89D5FA442105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b="1" dirty="0"/>
            <a:t> Speeches</a:t>
          </a:r>
        </a:p>
      </dgm:t>
    </dgm:pt>
    <dgm:pt modelId="{8B80BCAC-5DBE-4D50-9F32-AE8BF7D9F460}" type="parTrans" cxnId="{49E4ED19-76D4-441C-93AA-65D537AAA50E}">
      <dgm:prSet/>
      <dgm:spPr/>
      <dgm:t>
        <a:bodyPr/>
        <a:lstStyle/>
        <a:p>
          <a:endParaRPr lang="en-US"/>
        </a:p>
      </dgm:t>
    </dgm:pt>
    <dgm:pt modelId="{F8468DB2-C65C-4480-A966-FBD0ACCEB490}" type="sibTrans" cxnId="{49E4ED19-76D4-441C-93AA-65D537AAA50E}">
      <dgm:prSet/>
      <dgm:spPr/>
      <dgm:t>
        <a:bodyPr/>
        <a:lstStyle/>
        <a:p>
          <a:endParaRPr lang="en-US"/>
        </a:p>
      </dgm:t>
    </dgm:pt>
    <dgm:pt modelId="{BE40002E-49E0-447B-A5BE-586A0D9B841E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b="1" dirty="0"/>
            <a:t> Elect CD Electoral College Elector</a:t>
          </a:r>
        </a:p>
      </dgm:t>
    </dgm:pt>
    <dgm:pt modelId="{AB9FBA8F-35C7-4292-BDEC-6EA3C66F6B34}" type="parTrans" cxnId="{11B33EB4-A0CA-47E3-894E-1B6EEACB7FFE}">
      <dgm:prSet/>
      <dgm:spPr/>
      <dgm:t>
        <a:bodyPr/>
        <a:lstStyle/>
        <a:p>
          <a:endParaRPr lang="en-US"/>
        </a:p>
      </dgm:t>
    </dgm:pt>
    <dgm:pt modelId="{7A4C56AE-5234-48D1-AA96-C9226248D844}" type="sibTrans" cxnId="{11B33EB4-A0CA-47E3-894E-1B6EEACB7FFE}">
      <dgm:prSet/>
      <dgm:spPr/>
      <dgm:t>
        <a:bodyPr/>
        <a:lstStyle/>
        <a:p>
          <a:endParaRPr lang="en-US"/>
        </a:p>
      </dgm:t>
    </dgm:pt>
    <dgm:pt modelId="{07F2CB1E-BF5B-40FD-8A89-ACE3EE2A9575}" type="pres">
      <dgm:prSet presAssocID="{F34C320D-516C-4D2B-A3C4-F8B24E73B72A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B1FD71C7-E338-483E-A23B-6D0E5DD25189}" type="pres">
      <dgm:prSet presAssocID="{6673BED3-6A78-42A3-ADD6-E39E4F8483A6}" presName="parentText1" presStyleLbl="node1" presStyleIdx="0" presStyleCnt="4">
        <dgm:presLayoutVars>
          <dgm:chMax/>
          <dgm:chPref val="3"/>
          <dgm:bulletEnabled val="1"/>
        </dgm:presLayoutVars>
      </dgm:prSet>
      <dgm:spPr/>
    </dgm:pt>
    <dgm:pt modelId="{48EF351A-ECF7-4D58-9595-7403F895AB6F}" type="pres">
      <dgm:prSet presAssocID="{6673BED3-6A78-42A3-ADD6-E39E4F8483A6}" presName="childText1" presStyleLbl="solidAlignAcc1" presStyleIdx="0" presStyleCnt="4" custScaleY="125273" custLinFactNeighborY="8500">
        <dgm:presLayoutVars>
          <dgm:chMax val="0"/>
          <dgm:chPref val="0"/>
          <dgm:bulletEnabled val="1"/>
        </dgm:presLayoutVars>
      </dgm:prSet>
      <dgm:spPr/>
    </dgm:pt>
    <dgm:pt modelId="{148F04E8-0482-4AF0-AE63-ECB15AB47DFA}" type="pres">
      <dgm:prSet presAssocID="{C31CC139-D038-4B5B-BAB6-24E55E3AB828}" presName="parentText2" presStyleLbl="node1" presStyleIdx="1" presStyleCnt="4">
        <dgm:presLayoutVars>
          <dgm:chMax/>
          <dgm:chPref val="3"/>
          <dgm:bulletEnabled val="1"/>
        </dgm:presLayoutVars>
      </dgm:prSet>
      <dgm:spPr/>
    </dgm:pt>
    <dgm:pt modelId="{69EBA897-C88D-4288-88C3-F305F2F1C142}" type="pres">
      <dgm:prSet presAssocID="{C31CC139-D038-4B5B-BAB6-24E55E3AB828}" presName="childText2" presStyleLbl="solidAlignAcc1" presStyleIdx="1" presStyleCnt="4" custScaleY="116977" custLinFactNeighborX="-71" custLinFactNeighborY="3981">
        <dgm:presLayoutVars>
          <dgm:chMax val="0"/>
          <dgm:chPref val="0"/>
          <dgm:bulletEnabled val="1"/>
        </dgm:presLayoutVars>
      </dgm:prSet>
      <dgm:spPr/>
    </dgm:pt>
    <dgm:pt modelId="{759F23C5-BC78-44A1-95E3-94C8DB21F780}" type="pres">
      <dgm:prSet presAssocID="{C0FBA47A-D0FF-4F5A-B951-38CFAC188467}" presName="parentText3" presStyleLbl="node1" presStyleIdx="2" presStyleCnt="4">
        <dgm:presLayoutVars>
          <dgm:chMax/>
          <dgm:chPref val="3"/>
          <dgm:bulletEnabled val="1"/>
        </dgm:presLayoutVars>
      </dgm:prSet>
      <dgm:spPr/>
    </dgm:pt>
    <dgm:pt modelId="{6D18C69C-7815-4C50-AE09-9D33D8FA1243}" type="pres">
      <dgm:prSet presAssocID="{C0FBA47A-D0FF-4F5A-B951-38CFAC188467}" presName="childText3" presStyleLbl="solidAlignAcc1" presStyleIdx="2" presStyleCnt="4" custLinFactNeighborX="584" custLinFactNeighborY="-1530">
        <dgm:presLayoutVars>
          <dgm:chMax val="0"/>
          <dgm:chPref val="0"/>
          <dgm:bulletEnabled val="1"/>
        </dgm:presLayoutVars>
      </dgm:prSet>
      <dgm:spPr/>
    </dgm:pt>
    <dgm:pt modelId="{4B207434-AAA6-42D4-B472-D26F909A16E6}" type="pres">
      <dgm:prSet presAssocID="{9DBBAEA4-5C6C-4831-9F05-FBD7BCE3C83D}" presName="parentText4" presStyleLbl="node1" presStyleIdx="3" presStyleCnt="4">
        <dgm:presLayoutVars>
          <dgm:chMax/>
          <dgm:chPref val="3"/>
          <dgm:bulletEnabled val="1"/>
        </dgm:presLayoutVars>
      </dgm:prSet>
      <dgm:spPr/>
    </dgm:pt>
    <dgm:pt modelId="{FB4BF575-2354-429D-A2B8-AC517F187243}" type="pres">
      <dgm:prSet presAssocID="{9DBBAEA4-5C6C-4831-9F05-FBD7BCE3C83D}" presName="childText4" presStyleLbl="solidAlignAcc1" presStyleIdx="3" presStyleCnt="4" custScaleY="88105" custLinFactNeighborX="1158" custLinFactNeighborY="-7810">
        <dgm:presLayoutVars>
          <dgm:chMax val="0"/>
          <dgm:chPref val="0"/>
          <dgm:bulletEnabled val="1"/>
        </dgm:presLayoutVars>
      </dgm:prSet>
      <dgm:spPr/>
    </dgm:pt>
  </dgm:ptLst>
  <dgm:cxnLst>
    <dgm:cxn modelId="{4A8A9A08-65B4-4206-8CB9-BBF4E2BEB9F6}" srcId="{C31CC139-D038-4B5B-BAB6-24E55E3AB828}" destId="{9AA62A71-65C8-4571-9FAC-582CDBF4B391}" srcOrd="0" destOrd="0" parTransId="{EB0EF87C-2122-40B2-8639-5D5B97DD3916}" sibTransId="{769AF46E-D90B-4CE8-A786-28C69A6ACDF1}"/>
    <dgm:cxn modelId="{087AD60C-8716-4E5E-A6C8-59E83CF064B2}" type="presOf" srcId="{6DFB8552-6B8C-4594-81E7-D4AE28DE6ECE}" destId="{6D18C69C-7815-4C50-AE09-9D33D8FA1243}" srcOrd="0" destOrd="0" presId="urn:microsoft.com/office/officeart/2009/3/layout/IncreasingArrowsProcess"/>
    <dgm:cxn modelId="{AA2EE30F-31BE-4CF1-A50B-61E10342BAD4}" srcId="{F34C320D-516C-4D2B-A3C4-F8B24E73B72A}" destId="{C0FBA47A-D0FF-4F5A-B951-38CFAC188467}" srcOrd="2" destOrd="0" parTransId="{1B7456C2-68E3-4243-B97B-70FD96A8EC00}" sibTransId="{E80FE422-657A-4F15-A89C-AECA9E93636F}"/>
    <dgm:cxn modelId="{BDACF50F-097A-4B37-B2F3-2B5C5A8A118D}" type="presOf" srcId="{A122788A-CFE9-4F9F-A9CA-2B1F0C3D2A6E}" destId="{48EF351A-ECF7-4D58-9595-7403F895AB6F}" srcOrd="0" destOrd="0" presId="urn:microsoft.com/office/officeart/2009/3/layout/IncreasingArrowsProcess"/>
    <dgm:cxn modelId="{6C320E11-5817-4BFE-9ACF-AFC5127CB95D}" type="presOf" srcId="{EA305C8A-8710-4CBF-A97D-89D5FA442105}" destId="{6D18C69C-7815-4C50-AE09-9D33D8FA1243}" srcOrd="0" destOrd="1" presId="urn:microsoft.com/office/officeart/2009/3/layout/IncreasingArrowsProcess"/>
    <dgm:cxn modelId="{49E4ED19-76D4-441C-93AA-65D537AAA50E}" srcId="{C0FBA47A-D0FF-4F5A-B951-38CFAC188467}" destId="{EA305C8A-8710-4CBF-A97D-89D5FA442105}" srcOrd="1" destOrd="0" parTransId="{8B80BCAC-5DBE-4D50-9F32-AE8BF7D9F460}" sibTransId="{F8468DB2-C65C-4480-A966-FBD0ACCEB490}"/>
    <dgm:cxn modelId="{8779FB23-763B-46A7-B915-214685692D8A}" type="presOf" srcId="{1B92E3FF-688D-4A99-9D68-71E84931CA27}" destId="{48EF351A-ECF7-4D58-9595-7403F895AB6F}" srcOrd="0" destOrd="7" presId="urn:microsoft.com/office/officeart/2009/3/layout/IncreasingArrowsProcess"/>
    <dgm:cxn modelId="{073D9C2A-4B1B-4BFD-B10C-4F87CD2E0182}" type="presOf" srcId="{C31CC139-D038-4B5B-BAB6-24E55E3AB828}" destId="{148F04E8-0482-4AF0-AE63-ECB15AB47DFA}" srcOrd="0" destOrd="0" presId="urn:microsoft.com/office/officeart/2009/3/layout/IncreasingArrowsProcess"/>
    <dgm:cxn modelId="{5E30C52B-0A14-4ED0-B3D6-D87D92B8DBFB}" srcId="{F34C320D-516C-4D2B-A3C4-F8B24E73B72A}" destId="{C31CC139-D038-4B5B-BAB6-24E55E3AB828}" srcOrd="1" destOrd="0" parTransId="{E07DBACF-3A2C-4A14-938B-D5157AAB492B}" sibTransId="{B6AC0499-6483-4763-A071-00DCFB1B991C}"/>
    <dgm:cxn modelId="{7AA1B62C-B60E-48B3-8113-1FDCCFD4E142}" type="presOf" srcId="{6673BED3-6A78-42A3-ADD6-E39E4F8483A6}" destId="{B1FD71C7-E338-483E-A23B-6D0E5DD25189}" srcOrd="0" destOrd="0" presId="urn:microsoft.com/office/officeart/2009/3/layout/IncreasingArrowsProcess"/>
    <dgm:cxn modelId="{84EE252F-1A42-41DA-95E9-2ED799B4331A}" type="presOf" srcId="{46BE41E5-42F3-44E3-A815-0220F3B1AB1B}" destId="{48EF351A-ECF7-4D58-9595-7403F895AB6F}" srcOrd="0" destOrd="8" presId="urn:microsoft.com/office/officeart/2009/3/layout/IncreasingArrowsProcess"/>
    <dgm:cxn modelId="{92CED831-7090-4B75-8619-257C69122248}" type="presOf" srcId="{C0FBA47A-D0FF-4F5A-B951-38CFAC188467}" destId="{759F23C5-BC78-44A1-95E3-94C8DB21F780}" srcOrd="0" destOrd="0" presId="urn:microsoft.com/office/officeart/2009/3/layout/IncreasingArrowsProcess"/>
    <dgm:cxn modelId="{31B77A32-B900-4607-B883-7C9C319EC75B}" type="presOf" srcId="{9E952969-1AA1-4146-9EF0-966E3A5E07D2}" destId="{69EBA897-C88D-4288-88C3-F305F2F1C142}" srcOrd="0" destOrd="1" presId="urn:microsoft.com/office/officeart/2009/3/layout/IncreasingArrowsProcess"/>
    <dgm:cxn modelId="{CBB3523A-01B3-4692-AC6B-AA9A242194B9}" srcId="{6673BED3-6A78-42A3-ADD6-E39E4F8483A6}" destId="{46BE41E5-42F3-44E3-A815-0220F3B1AB1B}" srcOrd="8" destOrd="0" parTransId="{03F256F7-BD10-45B7-9DD7-15BBEC994E83}" sibTransId="{046D5796-2AD7-4593-8184-2B66FCB4FF6F}"/>
    <dgm:cxn modelId="{50D98142-9AFF-42B5-A98D-33A51E06F576}" type="presOf" srcId="{2169BA88-FE08-44A8-88F6-25F606072AE4}" destId="{69EBA897-C88D-4288-88C3-F305F2F1C142}" srcOrd="0" destOrd="2" presId="urn:microsoft.com/office/officeart/2009/3/layout/IncreasingArrowsProcess"/>
    <dgm:cxn modelId="{FF80E062-A73D-406A-A3DF-587E6708B586}" srcId="{6673BED3-6A78-42A3-ADD6-E39E4F8483A6}" destId="{B8CB3FB1-52F6-450D-9D31-8BD1B74E4EA7}" srcOrd="2" destOrd="0" parTransId="{54F99E51-1C8A-482D-8E30-EE9A86A406F6}" sibTransId="{804ABEE1-E188-45E3-BEE8-BB29DD0D0CA0}"/>
    <dgm:cxn modelId="{AD009864-52D6-40F5-9A6A-179D9E671958}" type="presOf" srcId="{A12004AE-2601-4E63-80F9-9416B42E9532}" destId="{69EBA897-C88D-4288-88C3-F305F2F1C142}" srcOrd="0" destOrd="3" presId="urn:microsoft.com/office/officeart/2009/3/layout/IncreasingArrowsProcess"/>
    <dgm:cxn modelId="{597AE144-9A59-416C-9261-C22E88BED0E9}" srcId="{6673BED3-6A78-42A3-ADD6-E39E4F8483A6}" destId="{58B5E75C-70A6-4BCE-A64C-C322C3F38302}" srcOrd="4" destOrd="0" parTransId="{A13490BD-54D3-4F51-922B-48A11012A6C5}" sibTransId="{8E387FB3-0533-46A0-9089-FC9716D81549}"/>
    <dgm:cxn modelId="{D96B534C-A811-434D-AE95-91732E34431F}" srcId="{C31CC139-D038-4B5B-BAB6-24E55E3AB828}" destId="{2169BA88-FE08-44A8-88F6-25F606072AE4}" srcOrd="2" destOrd="0" parTransId="{4F220262-3AD0-4957-BF09-93B8FC841684}" sibTransId="{5F2B05B4-E307-44D6-92A9-57B52EC3EA60}"/>
    <dgm:cxn modelId="{1773DD4D-3E25-492A-A57A-E54801291295}" srcId="{F34C320D-516C-4D2B-A3C4-F8B24E73B72A}" destId="{9DBBAEA4-5C6C-4831-9F05-FBD7BCE3C83D}" srcOrd="3" destOrd="0" parTransId="{D7B03975-41A5-4F46-941E-AE587EC7AA7D}" sibTransId="{85F8564C-26E7-44BB-8748-DF493CBBE276}"/>
    <dgm:cxn modelId="{5832254F-B854-421F-888D-FE9A88236ED1}" type="presOf" srcId="{9AA62A71-65C8-4571-9FAC-582CDBF4B391}" destId="{69EBA897-C88D-4288-88C3-F305F2F1C142}" srcOrd="0" destOrd="0" presId="urn:microsoft.com/office/officeart/2009/3/layout/IncreasingArrowsProcess"/>
    <dgm:cxn modelId="{99A62150-AB55-4AF9-B44E-3D5839CFBBCD}" type="presOf" srcId="{629AAFD6-E0CF-413B-A6ED-7CE46D34BE10}" destId="{48EF351A-ECF7-4D58-9595-7403F895AB6F}" srcOrd="0" destOrd="1" presId="urn:microsoft.com/office/officeart/2009/3/layout/IncreasingArrowsProcess"/>
    <dgm:cxn modelId="{9BF54E72-C3C6-4DF7-A6CA-ABDC4A28F478}" srcId="{C31CC139-D038-4B5B-BAB6-24E55E3AB828}" destId="{8ECAA2E3-45D8-4CE7-A90D-3189474163C0}" srcOrd="5" destOrd="0" parTransId="{23DEFC19-762D-4F5F-BB5D-4723DCB2BF33}" sibTransId="{ED0659DF-25DD-4702-831A-FD8A236E1CC0}"/>
    <dgm:cxn modelId="{07212473-899F-480A-BC17-93A565231B2B}" type="presOf" srcId="{A55D5084-8742-4EA2-9D68-1E9CA4E9FB4F}" destId="{69EBA897-C88D-4288-88C3-F305F2F1C142}" srcOrd="0" destOrd="4" presId="urn:microsoft.com/office/officeart/2009/3/layout/IncreasingArrowsProcess"/>
    <dgm:cxn modelId="{5D74FF54-2563-4FC1-9810-C1C4AB651D25}" type="presOf" srcId="{50CE8BEC-47C1-4E34-8129-EA96D270D586}" destId="{48EF351A-ECF7-4D58-9595-7403F895AB6F}" srcOrd="0" destOrd="3" presId="urn:microsoft.com/office/officeart/2009/3/layout/IncreasingArrowsProcess"/>
    <dgm:cxn modelId="{4AC95488-F83E-4FBA-A25B-29FD938C722E}" type="presOf" srcId="{AC909078-10D4-4069-AC9B-C773D2C80D5B}" destId="{48EF351A-ECF7-4D58-9595-7403F895AB6F}" srcOrd="0" destOrd="5" presId="urn:microsoft.com/office/officeart/2009/3/layout/IncreasingArrowsProcess"/>
    <dgm:cxn modelId="{25923C8B-527A-44C8-A5FE-271C76CDAFE5}" srcId="{6673BED3-6A78-42A3-ADD6-E39E4F8483A6}" destId="{1B92E3FF-688D-4A99-9D68-71E84931CA27}" srcOrd="7" destOrd="0" parTransId="{79BE9F43-DA4F-4648-A169-02D650A55615}" sibTransId="{45009A9A-3E30-4ABE-9D5A-C5535F6F48BB}"/>
    <dgm:cxn modelId="{87C8A78B-117E-4441-A523-5CE1554EC10D}" srcId="{6673BED3-6A78-42A3-ADD6-E39E4F8483A6}" destId="{50CE8BEC-47C1-4E34-8129-EA96D270D586}" srcOrd="3" destOrd="0" parTransId="{7F2DEF5C-C320-40E8-AD33-96346B0509FC}" sibTransId="{4FC34F06-920E-4557-B738-FE3CE0AC7BE0}"/>
    <dgm:cxn modelId="{8A89F2A4-D4E4-4DFD-AEEC-DA8C37E2B364}" srcId="{C0FBA47A-D0FF-4F5A-B951-38CFAC188467}" destId="{6DFB8552-6B8C-4594-81E7-D4AE28DE6ECE}" srcOrd="0" destOrd="0" parTransId="{9E07D58D-D70E-4FB6-BB5E-BAF7CA47369D}" sibTransId="{9EFCAE47-5DC3-4745-891B-3713F0865DF2}"/>
    <dgm:cxn modelId="{AA2B16A5-B472-4C34-94A6-E05BE1695CAD}" srcId="{F34C320D-516C-4D2B-A3C4-F8B24E73B72A}" destId="{6673BED3-6A78-42A3-ADD6-E39E4F8483A6}" srcOrd="0" destOrd="0" parTransId="{A9B7BA96-065E-4F9B-893B-8D9E464B3F9A}" sibTransId="{5FDE0C3A-094A-4997-880A-51766D28F59B}"/>
    <dgm:cxn modelId="{3AB3E0A6-6D4E-4417-9F33-5D2620141D73}" srcId="{6673BED3-6A78-42A3-ADD6-E39E4F8483A6}" destId="{629AAFD6-E0CF-413B-A6ED-7CE46D34BE10}" srcOrd="1" destOrd="0" parTransId="{350292F3-7F09-4C38-B701-9E08FBC2963E}" sibTransId="{3809145C-BF49-4B39-AB77-58F8B2762B44}"/>
    <dgm:cxn modelId="{11B33EB4-A0CA-47E3-894E-1B6EEACB7FFE}" srcId="{C0FBA47A-D0FF-4F5A-B951-38CFAC188467}" destId="{BE40002E-49E0-447B-A5BE-586A0D9B841E}" srcOrd="2" destOrd="0" parTransId="{AB9FBA8F-35C7-4292-BDEC-6EA3C66F6B34}" sibTransId="{7A4C56AE-5234-48D1-AA96-C9226248D844}"/>
    <dgm:cxn modelId="{544E8BB8-3DE8-4898-8A0F-D58DAE63E25D}" srcId="{C31CC139-D038-4B5B-BAB6-24E55E3AB828}" destId="{A55D5084-8742-4EA2-9D68-1E9CA4E9FB4F}" srcOrd="4" destOrd="0" parTransId="{570BD656-8219-41E4-9BEC-6B145507F73A}" sibTransId="{53E85EE0-14F5-4005-8949-DD95B1B89B56}"/>
    <dgm:cxn modelId="{13BFC2BA-59ED-4E49-BE82-461BAB26422B}" srcId="{6673BED3-6A78-42A3-ADD6-E39E4F8483A6}" destId="{AC909078-10D4-4069-AC9B-C773D2C80D5B}" srcOrd="5" destOrd="0" parTransId="{4F7B0052-B777-4747-8E90-C6F40DA3C24C}" sibTransId="{A24A154E-3946-4FA6-9ADB-50853A69C14C}"/>
    <dgm:cxn modelId="{211418BF-C300-424E-BE85-039404FA5A01}" type="presOf" srcId="{BEFA7CFA-24C9-4A6A-AE1E-1B9342E016CE}" destId="{48EF351A-ECF7-4D58-9595-7403F895AB6F}" srcOrd="0" destOrd="6" presId="urn:microsoft.com/office/officeart/2009/3/layout/IncreasingArrowsProcess"/>
    <dgm:cxn modelId="{5EB332C2-0CB8-43E2-AA19-2961CDC6A65C}" type="presOf" srcId="{BE40002E-49E0-447B-A5BE-586A0D9B841E}" destId="{6D18C69C-7815-4C50-AE09-9D33D8FA1243}" srcOrd="0" destOrd="2" presId="urn:microsoft.com/office/officeart/2009/3/layout/IncreasingArrowsProcess"/>
    <dgm:cxn modelId="{50846FC9-D7BF-4A80-8A04-82DA4F13B64F}" srcId="{6673BED3-6A78-42A3-ADD6-E39E4F8483A6}" destId="{A122788A-CFE9-4F9F-A9CA-2B1F0C3D2A6E}" srcOrd="0" destOrd="0" parTransId="{F9C4C63D-A735-4D76-8225-1BC8E544D401}" sibTransId="{2CD42E54-0E2B-4E73-B5BE-EF17C48A89D4}"/>
    <dgm:cxn modelId="{04C88ACB-5218-4EA0-8712-001DC2D3C873}" srcId="{C31CC139-D038-4B5B-BAB6-24E55E3AB828}" destId="{A12004AE-2601-4E63-80F9-9416B42E9532}" srcOrd="3" destOrd="0" parTransId="{7EDFA8B7-CA2E-4569-A51D-F6C6EF107532}" sibTransId="{5C345909-128D-43B7-B93E-F42BFAAB142F}"/>
    <dgm:cxn modelId="{83C7A3CF-5A02-44DA-87F0-3212D23477F7}" srcId="{C31CC139-D038-4B5B-BAB6-24E55E3AB828}" destId="{9E952969-1AA1-4146-9EF0-966E3A5E07D2}" srcOrd="1" destOrd="0" parTransId="{2E985929-4F19-4490-B9F4-7381BF87FCF3}" sibTransId="{42F3C7E6-4BC8-499D-966A-0377487A602D}"/>
    <dgm:cxn modelId="{413D05D5-CBFD-4EED-B721-7B1BBA1B3D25}" type="presOf" srcId="{F34C320D-516C-4D2B-A3C4-F8B24E73B72A}" destId="{07F2CB1E-BF5B-40FD-8A89-ACE3EE2A9575}" srcOrd="0" destOrd="0" presId="urn:microsoft.com/office/officeart/2009/3/layout/IncreasingArrowsProcess"/>
    <dgm:cxn modelId="{1ABCC0D6-402D-4F05-8BAA-F77936173607}" srcId="{6673BED3-6A78-42A3-ADD6-E39E4F8483A6}" destId="{BEFA7CFA-24C9-4A6A-AE1E-1B9342E016CE}" srcOrd="6" destOrd="0" parTransId="{B3AE319A-9627-4E88-91C4-E90E92C32DA8}" sibTransId="{794B0F17-C0B6-495A-BF94-FE77719847E6}"/>
    <dgm:cxn modelId="{209022D9-F9CE-4847-80FF-D6763CB412BC}" type="presOf" srcId="{8ECAA2E3-45D8-4CE7-A90D-3189474163C0}" destId="{69EBA897-C88D-4288-88C3-F305F2F1C142}" srcOrd="0" destOrd="5" presId="urn:microsoft.com/office/officeart/2009/3/layout/IncreasingArrowsProcess"/>
    <dgm:cxn modelId="{36BD58DB-B011-47EA-AC49-74908F8857FE}" type="presOf" srcId="{58B5E75C-70A6-4BCE-A64C-C322C3F38302}" destId="{48EF351A-ECF7-4D58-9595-7403F895AB6F}" srcOrd="0" destOrd="4" presId="urn:microsoft.com/office/officeart/2009/3/layout/IncreasingArrowsProcess"/>
    <dgm:cxn modelId="{7A22A5E3-66A7-4D14-B072-C3FBAFF12D39}" type="presOf" srcId="{8D94464C-F227-4F0E-BA76-15C3A4C58256}" destId="{FB4BF575-2354-429D-A2B8-AC517F187243}" srcOrd="0" destOrd="0" presId="urn:microsoft.com/office/officeart/2009/3/layout/IncreasingArrowsProcess"/>
    <dgm:cxn modelId="{A1AB5DEF-B12E-4FAC-BD0D-CA0AEBBD4C2F}" srcId="{9DBBAEA4-5C6C-4831-9F05-FBD7BCE3C83D}" destId="{8D94464C-F227-4F0E-BA76-15C3A4C58256}" srcOrd="0" destOrd="0" parTransId="{C5C02C83-E6B6-45AA-9818-FB9377CCC67F}" sibTransId="{FE0F9544-5E5D-44B1-BA9A-7B17E1124833}"/>
    <dgm:cxn modelId="{A6A493F0-7B46-4C62-99F9-31CF08B46B2C}" type="presOf" srcId="{B8CB3FB1-52F6-450D-9D31-8BD1B74E4EA7}" destId="{48EF351A-ECF7-4D58-9595-7403F895AB6F}" srcOrd="0" destOrd="2" presId="urn:microsoft.com/office/officeart/2009/3/layout/IncreasingArrowsProcess"/>
    <dgm:cxn modelId="{75B615F2-4DB2-45DA-AAB2-AFA3CEFDAD59}" type="presOf" srcId="{9DBBAEA4-5C6C-4831-9F05-FBD7BCE3C83D}" destId="{4B207434-AAA6-42D4-B472-D26F909A16E6}" srcOrd="0" destOrd="0" presId="urn:microsoft.com/office/officeart/2009/3/layout/IncreasingArrowsProcess"/>
    <dgm:cxn modelId="{6F359D9A-4880-48D7-AF15-7B4EFA74DDD7}" type="presParOf" srcId="{07F2CB1E-BF5B-40FD-8A89-ACE3EE2A9575}" destId="{B1FD71C7-E338-483E-A23B-6D0E5DD25189}" srcOrd="0" destOrd="0" presId="urn:microsoft.com/office/officeart/2009/3/layout/IncreasingArrowsProcess"/>
    <dgm:cxn modelId="{C1092535-1722-42CF-B897-F1103A929CBB}" type="presParOf" srcId="{07F2CB1E-BF5B-40FD-8A89-ACE3EE2A9575}" destId="{48EF351A-ECF7-4D58-9595-7403F895AB6F}" srcOrd="1" destOrd="0" presId="urn:microsoft.com/office/officeart/2009/3/layout/IncreasingArrowsProcess"/>
    <dgm:cxn modelId="{FD23901A-39CC-4344-B296-0E1B2F8E8770}" type="presParOf" srcId="{07F2CB1E-BF5B-40FD-8A89-ACE3EE2A9575}" destId="{148F04E8-0482-4AF0-AE63-ECB15AB47DFA}" srcOrd="2" destOrd="0" presId="urn:microsoft.com/office/officeart/2009/3/layout/IncreasingArrowsProcess"/>
    <dgm:cxn modelId="{95C114D7-C879-4DED-A090-4A762D6ADBCC}" type="presParOf" srcId="{07F2CB1E-BF5B-40FD-8A89-ACE3EE2A9575}" destId="{69EBA897-C88D-4288-88C3-F305F2F1C142}" srcOrd="3" destOrd="0" presId="urn:microsoft.com/office/officeart/2009/3/layout/IncreasingArrowsProcess"/>
    <dgm:cxn modelId="{EEC4F53A-7F6C-4892-8F66-928DECA9B779}" type="presParOf" srcId="{07F2CB1E-BF5B-40FD-8A89-ACE3EE2A9575}" destId="{759F23C5-BC78-44A1-95E3-94C8DB21F780}" srcOrd="4" destOrd="0" presId="urn:microsoft.com/office/officeart/2009/3/layout/IncreasingArrowsProcess"/>
    <dgm:cxn modelId="{8890B700-65B1-4CE9-89B6-D10BEFC577D8}" type="presParOf" srcId="{07F2CB1E-BF5B-40FD-8A89-ACE3EE2A9575}" destId="{6D18C69C-7815-4C50-AE09-9D33D8FA1243}" srcOrd="5" destOrd="0" presId="urn:microsoft.com/office/officeart/2009/3/layout/IncreasingArrowsProcess"/>
    <dgm:cxn modelId="{026C3AAB-803E-4746-A843-E77B3B550E1A}" type="presParOf" srcId="{07F2CB1E-BF5B-40FD-8A89-ACE3EE2A9575}" destId="{4B207434-AAA6-42D4-B472-D26F909A16E6}" srcOrd="6" destOrd="0" presId="urn:microsoft.com/office/officeart/2009/3/layout/IncreasingArrowsProcess"/>
    <dgm:cxn modelId="{941A2695-4E11-4953-992A-6F96D9CBD3CB}" type="presParOf" srcId="{07F2CB1E-BF5B-40FD-8A89-ACE3EE2A9575}" destId="{FB4BF575-2354-429D-A2B8-AC517F187243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FD71C7-E338-483E-A23B-6D0E5DD25189}">
      <dsp:nvSpPr>
        <dsp:cNvPr id="0" name=""/>
        <dsp:cNvSpPr/>
      </dsp:nvSpPr>
      <dsp:spPr>
        <a:xfrm>
          <a:off x="78926" y="83054"/>
          <a:ext cx="8818573" cy="1283851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20381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Precinct Caucus</a:t>
          </a:r>
        </a:p>
      </dsp:txBody>
      <dsp:txXfrm>
        <a:off x="78926" y="404017"/>
        <a:ext cx="8497610" cy="641925"/>
      </dsp:txXfrm>
    </dsp:sp>
    <dsp:sp modelId="{48EF351A-ECF7-4D58-9595-7403F895AB6F}">
      <dsp:nvSpPr>
        <dsp:cNvPr id="0" name=""/>
        <dsp:cNvSpPr/>
      </dsp:nvSpPr>
      <dsp:spPr>
        <a:xfrm>
          <a:off x="78926" y="976952"/>
          <a:ext cx="2032681" cy="29749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kern="1200" dirty="0"/>
            <a:t>Elect LD Delegates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kern="1200" dirty="0"/>
            <a:t>Energy &amp; Passion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kern="1200" dirty="0"/>
            <a:t>Citizen Engagement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kern="1200" dirty="0"/>
            <a:t>Opportunity to Discuss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kern="1200" dirty="0"/>
            <a:t>Grassroots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kern="1200" dirty="0"/>
            <a:t>First Impressions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kern="1200" dirty="0"/>
            <a:t>Volunteer Recruitment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kern="1200" dirty="0"/>
            <a:t>Fundraising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kern="1200" dirty="0"/>
            <a:t>Party Building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kern="1200" dirty="0"/>
            <a:t>Requires Planning and Volunteers!</a:t>
          </a:r>
        </a:p>
      </dsp:txBody>
      <dsp:txXfrm>
        <a:off x="78926" y="976952"/>
        <a:ext cx="2032681" cy="2974906"/>
      </dsp:txXfrm>
    </dsp:sp>
    <dsp:sp modelId="{148F04E8-0482-4AF0-AE63-ECB15AB47DFA}">
      <dsp:nvSpPr>
        <dsp:cNvPr id="0" name=""/>
        <dsp:cNvSpPr/>
      </dsp:nvSpPr>
      <dsp:spPr>
        <a:xfrm>
          <a:off x="2111607" y="510853"/>
          <a:ext cx="6785892" cy="1283851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20381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Legislative District Caucus</a:t>
          </a:r>
        </a:p>
      </dsp:txBody>
      <dsp:txXfrm>
        <a:off x="2111607" y="831816"/>
        <a:ext cx="6464929" cy="641925"/>
      </dsp:txXfrm>
    </dsp:sp>
    <dsp:sp modelId="{69EBA897-C88D-4288-88C3-F305F2F1C142}">
      <dsp:nvSpPr>
        <dsp:cNvPr id="0" name=""/>
        <dsp:cNvSpPr/>
      </dsp:nvSpPr>
      <dsp:spPr>
        <a:xfrm>
          <a:off x="2110164" y="1398669"/>
          <a:ext cx="2032681" cy="27070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Elect CD and State Convention Delegates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Campaigning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Speeches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Further Engagement with Voters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Party Building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Inspiring Stories and People</a:t>
          </a:r>
        </a:p>
      </dsp:txBody>
      <dsp:txXfrm>
        <a:off x="2110164" y="1398669"/>
        <a:ext cx="2032681" cy="2707093"/>
      </dsp:txXfrm>
    </dsp:sp>
    <dsp:sp modelId="{759F23C5-BC78-44A1-95E3-94C8DB21F780}">
      <dsp:nvSpPr>
        <dsp:cNvPr id="0" name=""/>
        <dsp:cNvSpPr/>
      </dsp:nvSpPr>
      <dsp:spPr>
        <a:xfrm>
          <a:off x="4144288" y="938652"/>
          <a:ext cx="4753211" cy="128385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20381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Congressional District Caucus</a:t>
          </a:r>
        </a:p>
      </dsp:txBody>
      <dsp:txXfrm>
        <a:off x="4144288" y="1259615"/>
        <a:ext cx="4432248" cy="641925"/>
      </dsp:txXfrm>
    </dsp:sp>
    <dsp:sp modelId="{6D18C69C-7815-4C50-AE09-9D33D8FA1243}">
      <dsp:nvSpPr>
        <dsp:cNvPr id="0" name=""/>
        <dsp:cNvSpPr/>
      </dsp:nvSpPr>
      <dsp:spPr>
        <a:xfrm>
          <a:off x="4156159" y="1895137"/>
          <a:ext cx="2032681" cy="23296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 Elect Delegates to the  National Convention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 Speeches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 Elect CD Electoral College Elector</a:t>
          </a:r>
        </a:p>
      </dsp:txBody>
      <dsp:txXfrm>
        <a:off x="4156159" y="1895137"/>
        <a:ext cx="2032681" cy="2329683"/>
      </dsp:txXfrm>
    </dsp:sp>
    <dsp:sp modelId="{4B207434-AAA6-42D4-B472-D26F909A16E6}">
      <dsp:nvSpPr>
        <dsp:cNvPr id="0" name=""/>
        <dsp:cNvSpPr/>
      </dsp:nvSpPr>
      <dsp:spPr>
        <a:xfrm>
          <a:off x="6176969" y="1366451"/>
          <a:ext cx="2720529" cy="128385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20381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State Convention</a:t>
          </a:r>
        </a:p>
      </dsp:txBody>
      <dsp:txXfrm>
        <a:off x="6176969" y="1687414"/>
        <a:ext cx="2399566" cy="641925"/>
      </dsp:txXfrm>
    </dsp:sp>
    <dsp:sp modelId="{FB4BF575-2354-429D-A2B8-AC517F187243}">
      <dsp:nvSpPr>
        <dsp:cNvPr id="0" name=""/>
        <dsp:cNvSpPr/>
      </dsp:nvSpPr>
      <dsp:spPr>
        <a:xfrm>
          <a:off x="6200722" y="2314681"/>
          <a:ext cx="2051200" cy="2076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Party Platform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Resolutions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Votes on Changes to Party Structure/Rules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Elect At-Large National Delegates and Electoral College Elector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US" sz="1400" b="1" kern="1200" dirty="0"/>
        </a:p>
      </dsp:txBody>
      <dsp:txXfrm>
        <a:off x="6200722" y="2314681"/>
        <a:ext cx="2051200" cy="2076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  <a:t>18.03.2019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votemadera.com/election-info/consolidated-presidential-primary-election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allpapersdsc.net/celebrities/barack-obama-11412.html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://justamemo.com/2008/11/07/shepard-fairey-obey-giant-obama-campaign-posters/" TargetMode="Externa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://votemadera.com/election-info/consolidated-presidential-primary-election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votemadera.com/election-info/consolidated-presidential-primary-election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occasionalplanet.org/2016/02/03/democratic-primaries-are-not-very-democratic-same-goes-for-the-repubs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2B67AEE6-BD40-4098-9F13-D7DE2EED91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8850A9F-F921-4CF6-8D1D-1318556C5E66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1363959"/>
            <a:ext cx="10117959" cy="2509491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2020 Democratic Presidential Election</a:t>
            </a:r>
            <a:endParaRPr lang="ru-RU" dirty="0"/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0857" y="4720037"/>
            <a:ext cx="10090287" cy="1101897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Caucus vs. </a:t>
            </a:r>
          </a:p>
          <a:p>
            <a:pPr lvl="0"/>
            <a:r>
              <a:rPr lang="en-US" dirty="0"/>
              <a:t>Primary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91BBC0-FAFE-4A57-9925-6182B74C4CB1}"/>
              </a:ext>
            </a:extLst>
          </p:cNvPr>
          <p:cNvSpPr/>
          <p:nvPr userDrawn="1"/>
        </p:nvSpPr>
        <p:spPr>
          <a:xfrm>
            <a:off x="4879848" y="4453465"/>
            <a:ext cx="2432304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flag&#10;&#10;Description generated with very high confidence">
            <a:extLst>
              <a:ext uri="{FF2B5EF4-FFF2-40B4-BE49-F238E27FC236}">
                <a16:creationId xmlns:a16="http://schemas.microsoft.com/office/drawing/2014/main" id="{B21E89CB-65C8-4E14-A5CD-E6AB6748F4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6272" y="128016"/>
            <a:ext cx="11959455" cy="66019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40" y="3410712"/>
            <a:ext cx="11932920" cy="331927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6">
                  <a:lumMod val="75000"/>
                  <a:alpha val="58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981036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4070604" y="4804366"/>
            <a:ext cx="4050792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4F6DD4A-6071-4D11-ABDB-28EA5AC87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42478"/>
            <a:ext cx="10515600" cy="45908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en-US" sz="2300">
                <a:solidFill>
                  <a:schemeClr val="bg2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347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34F80D02-45C8-4D06-B6E2-40E80C1663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11479"/>
          <a:stretch/>
        </p:blipFill>
        <p:spPr>
          <a:xfrm flipH="1">
            <a:off x="129537" y="128016"/>
            <a:ext cx="11932921" cy="66019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40" y="128016"/>
            <a:ext cx="685800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6">
                  <a:lumMod val="50000"/>
                  <a:alpha val="45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1169256"/>
            <a:ext cx="5285914" cy="78263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028AD4F5-2320-4533-9EC4-9832091E6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2136036"/>
            <a:ext cx="5285914" cy="857098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bg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1992586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02F0820-F94A-40EF-B3BE-26CD0CB551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3100269"/>
            <a:ext cx="5288963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575A2-77D1-4B59-B311-58E4261AA1AC}"/>
              </a:ext>
            </a:extLst>
          </p:cNvPr>
          <p:cNvSpPr txBox="1"/>
          <p:nvPr userDrawn="1"/>
        </p:nvSpPr>
        <p:spPr>
          <a:xfrm>
            <a:off x="4026101" y="9842413"/>
            <a:ext cx="4762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justamemo.com/2008/11/07/shepard-fairey-obey-giant-obama-campaign-poster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72139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flag&#10;&#10;Description generated with very high confidence">
            <a:extLst>
              <a:ext uri="{FF2B5EF4-FFF2-40B4-BE49-F238E27FC236}">
                <a16:creationId xmlns:a16="http://schemas.microsoft.com/office/drawing/2014/main" id="{D4DF7B6F-1553-41AF-A3C9-D548B03D41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6272" y="128016"/>
            <a:ext cx="11959455" cy="66019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40" y="128016"/>
            <a:ext cx="11932920" cy="331927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6">
                  <a:alpha val="80000"/>
                  <a:lumMod val="5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47195"/>
            <a:ext cx="5320386" cy="78263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2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028AD4F5-2320-4533-9EC4-9832091E6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1513975"/>
            <a:ext cx="5320386" cy="882524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bg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4693" y="1370525"/>
            <a:ext cx="4500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4B6CBCCA-9781-462D-AF43-C6AAE3D1AA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17897" y="579280"/>
            <a:ext cx="4707842" cy="1849304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193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AEDE8F71-ADD4-4779-8B65-441AE45332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A45A4C3-341C-4989-B90D-0DC768AECAC1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1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3373955-AB5B-4186-8098-9DBA0AB265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9649" y="2738211"/>
            <a:ext cx="4183650" cy="454353"/>
          </a:xfr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835244"/>
            <a:ext cx="10515599" cy="629105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3A3472E-32B4-4CAD-B5D0-420AA3FB4C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627121" y="2738211"/>
            <a:ext cx="4183650" cy="454353"/>
          </a:xfr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1AEED068-3EA0-4BF4-875C-02473E9EB0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59649" y="342850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3590B9DA-A2DF-4AE1-9A98-C7B84F48C3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7121" y="342850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</a:extLst>
          </p:cNvPr>
          <p:cNvSpPr/>
          <p:nvPr userDrawn="1"/>
        </p:nvSpPr>
        <p:spPr>
          <a:xfrm>
            <a:off x="4111752" y="1667974"/>
            <a:ext cx="396849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0372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9CB707FE-6D95-44E8-9136-CFB8404489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38007D3-91C7-4D5D-AD8C-0E2C96597385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1248" y="3359239"/>
            <a:ext cx="4357688" cy="2252574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2081624"/>
            <a:ext cx="4357688" cy="1325563"/>
          </a:xfrm>
        </p:spPr>
        <p:txBody>
          <a:bodyPr lIns="0" r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CHART SLIDE</a:t>
            </a:r>
            <a:endParaRPr lang="ru-RU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</a:extLst>
          </p:cNvPr>
          <p:cNvSpPr/>
          <p:nvPr userDrawn="1"/>
        </p:nvSpPr>
        <p:spPr>
          <a:xfrm>
            <a:off x="911877" y="3191969"/>
            <a:ext cx="396849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6" name="Chart Placeholder 18">
            <a:extLst>
              <a:ext uri="{FF2B5EF4-FFF2-40B4-BE49-F238E27FC236}">
                <a16:creationId xmlns:a16="http://schemas.microsoft.com/office/drawing/2014/main" id="{BE9C98A7-B145-402E-BADA-CE785E3BA996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981371" y="1246188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5342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F274BBD-9758-437E-93FE-BFE80AC080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DC2BE9B-73B4-444F-9DB4-140A2671C765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83563" y="3359239"/>
            <a:ext cx="2596896" cy="2252574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62" y="1757774"/>
            <a:ext cx="2669859" cy="1325563"/>
          </a:xfrm>
        </p:spPr>
        <p:txBody>
          <a:bodyPr lIns="0" r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 SLIDE</a:t>
            </a:r>
            <a:endParaRPr lang="ru-RU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</a:extLst>
          </p:cNvPr>
          <p:cNvSpPr/>
          <p:nvPr userDrawn="1"/>
        </p:nvSpPr>
        <p:spPr>
          <a:xfrm>
            <a:off x="8683563" y="3191969"/>
            <a:ext cx="154533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3" name="Table Placeholder 17">
            <a:extLst>
              <a:ext uri="{FF2B5EF4-FFF2-40B4-BE49-F238E27FC236}">
                <a16:creationId xmlns:a16="http://schemas.microsoft.com/office/drawing/2014/main" id="{62814DE5-26B2-4A8E-BA8D-A2E4C5547E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911225" y="1505433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flag&#10;&#10;Description generated with very high confidence">
            <a:extLst>
              <a:ext uri="{FF2B5EF4-FFF2-40B4-BE49-F238E27FC236}">
                <a16:creationId xmlns:a16="http://schemas.microsoft.com/office/drawing/2014/main" id="{D8245279-BA05-4678-9666-C10CD06F45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6272" y="128016"/>
            <a:ext cx="11959455" cy="66019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40" y="128016"/>
            <a:ext cx="11932920" cy="236829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6">
                  <a:lumMod val="50000"/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33A3032-1037-4342-827F-CF13499782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835244"/>
            <a:ext cx="10515599" cy="629105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6F6A17-AFDC-40C7-9D63-50FA052A1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 SLIDE</a:t>
            </a:r>
            <a:endParaRPr lang="ru-RU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68B9DC-C6AF-45D4-BBA3-A5EF781EAB7F}"/>
              </a:ext>
            </a:extLst>
          </p:cNvPr>
          <p:cNvSpPr/>
          <p:nvPr userDrawn="1"/>
        </p:nvSpPr>
        <p:spPr>
          <a:xfrm>
            <a:off x="3759708" y="1667974"/>
            <a:ext cx="4672584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272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317437A1-C821-461E-8F0F-9AE7945BCF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E730BB5-32D4-4706-B685-32418578C16A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873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VIDEO SLIDE</a:t>
            </a:r>
            <a:endParaRPr lang="ru-RU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6" name="Media Placeholder 7">
            <a:extLst>
              <a:ext uri="{FF2B5EF4-FFF2-40B4-BE49-F238E27FC236}">
                <a16:creationId xmlns:a16="http://schemas.microsoft.com/office/drawing/2014/main" id="{A11F77F4-4B16-4503-B9B6-AE22C686E3E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1395984" y="1497770"/>
            <a:ext cx="9400032" cy="42153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7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FDA451D5-7FB5-4F45-AAA9-3BD993EFC4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ADA466-361B-4F5F-868F-ABDF04D25751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82190F1B-1701-4806-870F-8FC7F32FE4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4222968"/>
            <a:ext cx="4367531" cy="47451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+7 678-555-0128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972B7F81-5409-42D9-B44C-88D9CBD9BA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3927698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AA54554-5CE2-43AD-979D-F095482C49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0857" y="2655074"/>
            <a:ext cx="10090287" cy="60665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Alexander </a:t>
            </a:r>
            <a:r>
              <a:rPr lang="en-US" dirty="0" err="1"/>
              <a:t>Martensson</a:t>
            </a:r>
            <a:endParaRPr lang="en-US" dirty="0"/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A1D8F0C1-128A-435B-8585-F0B32496EC7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35722" y="5230723"/>
            <a:ext cx="5920556" cy="47451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martensson@example.com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90B48E8B-E525-4852-9167-5281C64B1C3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12235" y="4929014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C5EB90F-1ADD-412B-9044-2CC607B78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856" y="993494"/>
            <a:ext cx="10104124" cy="1517356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0A1271-E1E7-40AB-9552-9B4249544008}"/>
              </a:ext>
            </a:extLst>
          </p:cNvPr>
          <p:cNvSpPr/>
          <p:nvPr userDrawn="1"/>
        </p:nvSpPr>
        <p:spPr>
          <a:xfrm>
            <a:off x="3156204" y="2421953"/>
            <a:ext cx="5879592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17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D3CEE4E2-BC3B-4CA1-99A9-00B9D3C761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EB5211-9902-43B0-9731-0A53CCCACD96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107415"/>
            <a:ext cx="10117959" cy="2281355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ru-RU" dirty="0"/>
            </a:br>
            <a:r>
              <a:rPr lang="en-US" dirty="0"/>
              <a:t>TITLE</a:t>
            </a:r>
            <a:endParaRPr lang="ru-R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91BBC0-FAFE-4A57-9925-6182B74C4CB1}"/>
              </a:ext>
            </a:extLst>
          </p:cNvPr>
          <p:cNvSpPr/>
          <p:nvPr userDrawn="1"/>
        </p:nvSpPr>
        <p:spPr>
          <a:xfrm>
            <a:off x="4879848" y="4453465"/>
            <a:ext cx="2432304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8214E67-DE9D-42F7-B713-798383BBD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7021" y="4720036"/>
            <a:ext cx="10117959" cy="1101898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sz="3500" b="0" i="0" dirty="0">
                <a:solidFill>
                  <a:schemeClr val="bg2"/>
                </a:solidFill>
              </a:defRPr>
            </a:lvl1pPr>
          </a:lstStyle>
          <a:p>
            <a:pPr marL="228600" lvl="0" indent="-228600" algn="ctr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553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907536FD-3D51-4CF5-BD5C-968CE4BD18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6EBE9D-DE94-4300-8EBB-26ED2169892D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1B00995-C0FC-4EC6-A9B0-828FB28FC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14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0A72327F-F1B2-4590-ADE1-94AF481523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6DF2F0-AE5D-4FE2-AE62-BE55A9205FAA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122F4F2-F130-4DBE-B244-1D59BBE5CD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4CE5575-876A-4335-83ED-6B346DA1B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503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DDD8FE44-6B97-4BF6-804B-BFB90ABFEA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FFC337E-7130-4704-AB50-D6680B81A58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1F82F6E-10E8-4A58-9655-E18D14D79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40863"/>
            <a:ext cx="5157787" cy="664211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2F6C18E-5BCB-42EF-9310-5BD6E011D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BA2923F-D123-40C6-A193-B86D683D5B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40863"/>
            <a:ext cx="5183188" cy="6642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305C175-94AC-44DD-9321-0A8DBDF22D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98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48347A1D-A54B-4697-8F89-BB6CAB1731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89503ED-A6DF-4320-A4B0-2BA15D663E45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2105709"/>
            <a:ext cx="374904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C3E675-6E45-4A81-AEA3-D3638822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E4B599D-7641-40C1-8DAE-110A36403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09FEF38-E3A7-4527-97CB-AF528BAEB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457200"/>
            <a:ext cx="6172200" cy="540861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7947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D82579B0-DF4E-4A9F-B487-B6E991B13F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D3E534-6348-4657-8E90-876658ABDD13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2105709"/>
            <a:ext cx="374904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C3E675-6E45-4A81-AEA3-D3638822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E4B599D-7641-40C1-8DAE-110A36403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B69B4CE-EB2F-46CF-9A80-64E44E5E9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30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57587042-F3C7-4DC9-8E10-0208D9F605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B7A9CDE-3ECD-4175-ABFA-B8B34DB8501A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</a:extLst>
          </p:cNvPr>
          <p:cNvSpPr/>
          <p:nvPr userDrawn="1"/>
        </p:nvSpPr>
        <p:spPr>
          <a:xfrm>
            <a:off x="4312920" y="1667974"/>
            <a:ext cx="356616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2B3756-19E0-4B2F-B1D5-7664E0B3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320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83B7ADBF-7570-4705-B741-1A128EE518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84D5560-D97E-44F5-8734-9235F88AD2E5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6306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DF154FEE-3EA9-4581-90D9-3709E7AE04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2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6440"/>
          <a:stretch/>
        </p:blipFill>
        <p:spPr>
          <a:xfrm>
            <a:off x="129540" y="128017"/>
            <a:ext cx="11932920" cy="660196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763DE5C-2D3D-450E-A842-950DD9DEF741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  <a:lumMod val="87000"/>
                </a:schemeClr>
              </a:gs>
              <a:gs pos="100000">
                <a:srgbClr val="2D91FF">
                  <a:alpha val="44706"/>
                </a:srgbClr>
              </a:gs>
            </a:gsLst>
            <a:lin ang="1080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14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HOW TO USE THIS TEMPLATE</a:t>
            </a:r>
            <a:endParaRPr lang="ru-RU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</a:extLst>
          </p:cNvPr>
          <p:cNvSpPr/>
          <p:nvPr userDrawn="1"/>
        </p:nvSpPr>
        <p:spPr>
          <a:xfrm>
            <a:off x="2017776" y="1667974"/>
            <a:ext cx="8156448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10000CCD-6AFF-4E65-8858-5502306E5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60171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5D777E5-98F6-416A-8D23-3399269D8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42535" y="1984171"/>
            <a:ext cx="3103110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C979BADF-99B5-4C91-AAE5-FC2C4DBEDE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60171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  <a:endParaRPr lang="ru-RU" dirty="0"/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6706F6A2-1599-4D73-9288-3ECEACDDCA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7939" y="1984171"/>
            <a:ext cx="2243918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BAE5E245-1702-4722-895D-0808BB0A86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77950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  <a:endParaRPr lang="ru-RU" dirty="0"/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3701E665-3CED-413C-BAC6-CE003B1494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4052" y="2001950"/>
            <a:ext cx="2959116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E01406B4-D44B-4D1E-91F3-D87541EAD4C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0059" y="310399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9AAD5CF9-9A59-4C5F-8C29-B92AD60121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18684" y="310399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C6725172-65CC-4645-B23F-E77886468F3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3" y="3103993"/>
            <a:ext cx="2599197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0EA5E6CA-5C78-4B75-BA22-59750E7D4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76955" y="3102450"/>
            <a:ext cx="3726423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E1C61752-F57C-4FBF-93F3-06F43CCA43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7040" y="5751926"/>
            <a:ext cx="8877920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Text Placeholder 24">
            <a:extLst>
              <a:ext uri="{FF2B5EF4-FFF2-40B4-BE49-F238E27FC236}">
                <a16:creationId xmlns:a16="http://schemas.microsoft.com/office/drawing/2014/main" id="{E0232175-FB97-4039-8136-B9DD27441C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4791" y="5070254"/>
            <a:ext cx="259919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6E5262C3-0603-403F-AB36-FB4EB9FC7BC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90713" y="5070254"/>
            <a:ext cx="371266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Picture Placeholder 12">
            <a:extLst>
              <a:ext uri="{FF2B5EF4-FFF2-40B4-BE49-F238E27FC236}">
                <a16:creationId xmlns:a16="http://schemas.microsoft.com/office/drawing/2014/main" id="{D2FBACFC-8B68-4A37-95A4-26BE5A23D75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020058" y="3976866"/>
            <a:ext cx="327355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6" name="Picture Placeholder 12">
            <a:extLst>
              <a:ext uri="{FF2B5EF4-FFF2-40B4-BE49-F238E27FC236}">
                <a16:creationId xmlns:a16="http://schemas.microsoft.com/office/drawing/2014/main" id="{5A6A36C6-8489-4333-927A-141D8F98AE5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2" y="4041034"/>
            <a:ext cx="25991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7" name="Picture Placeholder 9">
            <a:extLst>
              <a:ext uri="{FF2B5EF4-FFF2-40B4-BE49-F238E27FC236}">
                <a16:creationId xmlns:a16="http://schemas.microsoft.com/office/drawing/2014/main" id="{BB2DF986-C446-4302-9099-B1512AD5D8C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4041034"/>
            <a:ext cx="25992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8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21279" y="6118484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118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18484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7" r:id="rId2"/>
    <p:sldLayoutId id="2147483678" r:id="rId3"/>
    <p:sldLayoutId id="2147483679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87" r:id="rId17"/>
    <p:sldLayoutId id="2147483695" r:id="rId18"/>
    <p:sldLayoutId id="2147483688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pos="302" userDrawn="1">
          <p15:clr>
            <a:srgbClr val="F26B43"/>
          </p15:clr>
        </p15:guide>
        <p15:guide id="10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://coed.com/2016/07/26/democratic-national-convention-time-dnc-day-2-speakers-tv-channels-thursday-roll-call-how-to-where-what-when/" TargetMode="External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857963-8D3D-4F24-B535-54652EE09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Presidential Election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23514F-9C9F-4868-A7D9-66CAA07E615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50857" y="4720037"/>
            <a:ext cx="10090287" cy="11018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Democratic Caucus Improvements and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Hybrid Primary-Caucus Proposals</a:t>
            </a:r>
          </a:p>
          <a:p>
            <a:pPr marL="0" indent="0" algn="ctr">
              <a:buNone/>
            </a:pPr>
            <a:endParaRPr lang="ru-RU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16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0020" y="1163784"/>
            <a:ext cx="5272645" cy="2018806"/>
          </a:xfrm>
          <a:prstGeom prst="rect">
            <a:avLst/>
          </a:prstGeom>
          <a:solidFill>
            <a:schemeClr val="tx1">
              <a:alpha val="28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93D545-C417-48EA-9543-078BF8EB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9A8D28-D968-408D-AA5E-1B16F071D7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247" y="2136035"/>
            <a:ext cx="5529473" cy="96215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Improve Access, Ensure Confidence</a:t>
            </a:r>
          </a:p>
          <a:p>
            <a:r>
              <a:rPr lang="en-US" sz="2400" dirty="0">
                <a:solidFill>
                  <a:schemeClr val="bg1"/>
                </a:solidFill>
              </a:rPr>
              <a:t>Build the Party, Win Elections Large &amp; Small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54AC28-9C3E-4734-B2BB-5EC5F60F55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3314019"/>
            <a:ext cx="5288963" cy="2804465"/>
          </a:xfrm>
        </p:spPr>
        <p:txBody>
          <a:bodyPr>
            <a:normAutofit/>
          </a:bodyPr>
          <a:lstStyle/>
          <a:p>
            <a:pPr marL="0" indent="0">
              <a:buClr>
                <a:schemeClr val="accent2">
                  <a:lumMod val="40000"/>
                  <a:lumOff val="60000"/>
                </a:schemeClr>
              </a:buClr>
              <a:buNone/>
            </a:pPr>
            <a:r>
              <a:rPr lang="en-US" sz="2400" b="1" dirty="0">
                <a:latin typeface="Lucida Calligraphy" panose="03010101010101010101" pitchFamily="66" charset="0"/>
              </a:rPr>
              <a:t>The threat to our democracy doesn't just come from Donald Trump. </a:t>
            </a:r>
          </a:p>
          <a:p>
            <a:pPr marL="0" indent="0">
              <a:buClr>
                <a:schemeClr val="accent2">
                  <a:lumMod val="40000"/>
                  <a:lumOff val="60000"/>
                </a:schemeClr>
              </a:buClr>
              <a:buNone/>
            </a:pPr>
            <a:endParaRPr lang="en-US" sz="1000" b="1" dirty="0">
              <a:latin typeface="Lucida Calligraphy" panose="03010101010101010101" pitchFamily="66" charset="0"/>
            </a:endParaRPr>
          </a:p>
          <a:p>
            <a:pPr marL="0" indent="0">
              <a:buClr>
                <a:schemeClr val="accent2">
                  <a:lumMod val="40000"/>
                  <a:lumOff val="60000"/>
                </a:schemeClr>
              </a:buClr>
              <a:buNone/>
            </a:pPr>
            <a:r>
              <a:rPr lang="en-US" sz="2400" b="1" dirty="0">
                <a:latin typeface="Lucida Calligraphy" panose="03010101010101010101" pitchFamily="66" charset="0"/>
              </a:rPr>
              <a:t>The biggest threat to our democracy is </a:t>
            </a:r>
            <a:r>
              <a:rPr lang="en-US" sz="2800" b="1" dirty="0">
                <a:latin typeface="Lucida Calligraphy" panose="03010101010101010101" pitchFamily="66" charset="0"/>
              </a:rPr>
              <a:t>indifference</a:t>
            </a:r>
            <a:r>
              <a:rPr lang="en-US" sz="2400" b="1" dirty="0">
                <a:latin typeface="Lucida Calligraphy" panose="03010101010101010101" pitchFamily="66" charset="0"/>
              </a:rPr>
              <a:t>. …"</a:t>
            </a:r>
          </a:p>
          <a:p>
            <a:pPr marL="0" indent="0">
              <a:buClr>
                <a:schemeClr val="accent2">
                  <a:lumMod val="40000"/>
                  <a:lumOff val="60000"/>
                </a:schemeClr>
              </a:buClr>
              <a:buNone/>
            </a:pPr>
            <a:endParaRPr lang="en-US" sz="600" b="1" dirty="0">
              <a:latin typeface="Lucida Calligraphy" panose="03010101010101010101" pitchFamily="66" charset="0"/>
            </a:endParaRPr>
          </a:p>
          <a:p>
            <a:pPr marL="0" indent="0" algn="r">
              <a:buClr>
                <a:schemeClr val="accent2">
                  <a:lumMod val="40000"/>
                  <a:lumOff val="60000"/>
                </a:schemeClr>
              </a:buClr>
              <a:buNone/>
            </a:pPr>
            <a:r>
              <a:rPr lang="en-US" sz="2400" b="1" dirty="0">
                <a:latin typeface="Lucida Calligraphy" panose="03010101010101010101" pitchFamily="66" charset="0"/>
              </a:rPr>
              <a:t>-Barack Obama</a:t>
            </a:r>
            <a:endParaRPr lang="ru-RU" sz="2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492004-FF5A-486F-BD35-52AACB74C6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352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building, person, wall&#10;&#10;Description generated with high confidence">
            <a:extLst>
              <a:ext uri="{FF2B5EF4-FFF2-40B4-BE49-F238E27FC236}">
                <a16:creationId xmlns:a16="http://schemas.microsoft.com/office/drawing/2014/main" id="{52AE68D3-4958-4387-987E-EA9EE7AA79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3665" r="30306"/>
          <a:stretch/>
        </p:blipFill>
        <p:spPr>
          <a:xfrm>
            <a:off x="8241474" y="2030579"/>
            <a:ext cx="3811979" cy="4658444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99693"/>
            <a:ext cx="5320386" cy="782638"/>
          </a:xfrm>
        </p:spPr>
        <p:txBody>
          <a:bodyPr/>
          <a:lstStyle/>
          <a:p>
            <a:r>
              <a:rPr lang="en-US" dirty="0"/>
              <a:t>Caucus Cycle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248" y="1466473"/>
            <a:ext cx="5320386" cy="88252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How It Currently Works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FE0C33-CECE-4322-A29C-AEA87CDB1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21279" y="541821"/>
            <a:ext cx="5529473" cy="1849304"/>
          </a:xfrm>
        </p:spPr>
        <p:txBody>
          <a:bodyPr>
            <a:normAutofit/>
          </a:bodyPr>
          <a:lstStyle/>
          <a:p>
            <a:r>
              <a:rPr lang="en-US" sz="1800" dirty="0"/>
              <a:t>Delegate Allotment Determined at Precinct Caucuses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Discuss &amp; Advocate for Candidates</a:t>
            </a:r>
          </a:p>
          <a:p>
            <a:r>
              <a:rPr lang="en-US" sz="1800" dirty="0"/>
              <a:t>Delegates Elected at Each Stage to Represent</a:t>
            </a:r>
          </a:p>
          <a:p>
            <a:r>
              <a:rPr lang="en-US" sz="1800" dirty="0"/>
              <a:t>Electoral College Elected at State Convention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3</a:t>
            </a:fld>
            <a:endParaRPr lang="ru-RU" dirty="0"/>
          </a:p>
        </p:txBody>
      </p:sp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53ABF98D-1BDE-4A19-B96C-076A576A68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0499971"/>
              </p:ext>
            </p:extLst>
          </p:nvPr>
        </p:nvGraphicFramePr>
        <p:xfrm>
          <a:off x="743060" y="2199557"/>
          <a:ext cx="8976426" cy="4658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36584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674264-BCEC-4B65-BCCB-84112D3EC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Historic Attendance</a:t>
            </a:r>
            <a:endParaRPr lang="ru-RU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2D267-7BE2-4596-B469-BB4DC32CC0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1248" y="3359239"/>
            <a:ext cx="4357688" cy="2078523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Compared to 2008:</a:t>
            </a:r>
          </a:p>
          <a:p>
            <a:r>
              <a:rPr lang="en-US" sz="2000" dirty="0">
                <a:solidFill>
                  <a:schemeClr val="bg1"/>
                </a:solidFill>
              </a:rPr>
              <a:t>111,000 more people voted in primary</a:t>
            </a:r>
          </a:p>
          <a:p>
            <a:r>
              <a:rPr lang="en-US" sz="2000" dirty="0">
                <a:solidFill>
                  <a:schemeClr val="bg1"/>
                </a:solidFill>
              </a:rPr>
              <a:t>16,000 less people voted in the caucus</a:t>
            </a:r>
          </a:p>
          <a:p>
            <a:r>
              <a:rPr lang="en-US" sz="2000" dirty="0">
                <a:solidFill>
                  <a:schemeClr val="bg1"/>
                </a:solidFill>
              </a:rPr>
              <a:t>In 2008, 2.8x more primary voters</a:t>
            </a:r>
          </a:p>
          <a:p>
            <a:r>
              <a:rPr lang="en-US" sz="2000" dirty="0">
                <a:solidFill>
                  <a:schemeClr val="bg1"/>
                </a:solidFill>
              </a:rPr>
              <a:t>In 2012, 3.5x more primary voters</a:t>
            </a:r>
          </a:p>
          <a:p>
            <a:endParaRPr lang="ru-RU" sz="2000" dirty="0"/>
          </a:p>
        </p:txBody>
      </p:sp>
      <p:graphicFrame>
        <p:nvGraphicFramePr>
          <p:cNvPr id="9" name="Chart Placeholder 8" descr="Chart">
            <a:extLst>
              <a:ext uri="{FF2B5EF4-FFF2-40B4-BE49-F238E27FC236}">
                <a16:creationId xmlns:a16="http://schemas.microsoft.com/office/drawing/2014/main" id="{25AF9D8E-348F-4D20-A3D5-4634B274F97D}"/>
              </a:ext>
            </a:extLst>
          </p:cNvPr>
          <p:cNvGraphicFramePr>
            <a:graphicFrameLocks noGrp="1"/>
          </p:cNvGraphicFramePr>
          <p:nvPr>
            <p:ph type="chart" sz="quarter" idx="32"/>
            <p:extLst>
              <p:ext uri="{D42A27DB-BD31-4B8C-83A1-F6EECF244321}">
                <p14:modId xmlns:p14="http://schemas.microsoft.com/office/powerpoint/2010/main" val="3212632513"/>
              </p:ext>
            </p:extLst>
          </p:nvPr>
        </p:nvGraphicFramePr>
        <p:xfrm>
          <a:off x="5734049" y="1824990"/>
          <a:ext cx="5209567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DBE06A-2C8A-44FA-9318-4BF6A8C3FF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177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E7209B-EA97-4E46-B935-409525612C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E3D7C1-6919-4785-9AEE-1F6673CA07C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2333514" y="513331"/>
            <a:ext cx="339876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80A760-C237-434E-80DF-8BB7099332E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8201" y="1935679"/>
            <a:ext cx="10515600" cy="4192534"/>
          </a:xfrm>
        </p:spPr>
        <p:txBody>
          <a:bodyPr>
            <a:noAutofit/>
          </a:bodyPr>
          <a:lstStyle/>
          <a:p>
            <a:r>
              <a:rPr lang="en-US" sz="2500" dirty="0"/>
              <a:t>The primary and caucus results aren't always in agreement</a:t>
            </a:r>
          </a:p>
          <a:p>
            <a:r>
              <a:rPr lang="en-US" sz="2500" dirty="0"/>
              <a:t>Caucus attendance was </a:t>
            </a:r>
            <a:r>
              <a:rPr lang="en-US" sz="2500" u="sng" dirty="0"/>
              <a:t>lower</a:t>
            </a:r>
            <a:r>
              <a:rPr lang="en-US" sz="2500" dirty="0"/>
              <a:t> than 2008. Even so, state party estimates used to select venues were much lower than actual turn outs, resulting in overcrowding</a:t>
            </a:r>
          </a:p>
          <a:p>
            <a:r>
              <a:rPr lang="en-US" sz="2500" dirty="0"/>
              <a:t>Waiting to reserve a venue until the last minute resulted in limited choices and higher costs.</a:t>
            </a:r>
          </a:p>
          <a:p>
            <a:r>
              <a:rPr lang="en-US" sz="2500" dirty="0"/>
              <a:t>Venue sizing should be done with a comfortable margin for attendance</a:t>
            </a:r>
          </a:p>
          <a:p>
            <a:r>
              <a:rPr lang="en-US" sz="2500" dirty="0"/>
              <a:t>Absentee voting was limited to specific conditions (sickness, work, military service) now everyone has an absentee option.</a:t>
            </a:r>
          </a:p>
          <a:p>
            <a:r>
              <a:rPr lang="en-US" sz="2500" dirty="0"/>
              <a:t>Lack of volunteers and poor planning/venue selection can lead to chaos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EDADF0-23DD-491B-8755-2E19692F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4389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Placeholder 6">
            <a:extLst>
              <a:ext uri="{FF2B5EF4-FFF2-40B4-BE49-F238E27FC236}">
                <a16:creationId xmlns:a16="http://schemas.microsoft.com/office/drawing/2014/main" id="{5CB2B73A-3286-41AD-B97B-6B161C1AE6DB}"/>
              </a:ext>
            </a:extLst>
          </p:cNvPr>
          <p:cNvGraphicFramePr>
            <a:graphicFrameLocks noGrp="1"/>
          </p:cNvGraphicFramePr>
          <p:nvPr>
            <p:ph type="tbl" sz="quarter" idx="17"/>
            <p:extLst>
              <p:ext uri="{D42A27DB-BD31-4B8C-83A1-F6EECF244321}">
                <p14:modId xmlns:p14="http://schemas.microsoft.com/office/powerpoint/2010/main" val="549037771"/>
              </p:ext>
            </p:extLst>
          </p:nvPr>
        </p:nvGraphicFramePr>
        <p:xfrm>
          <a:off x="911225" y="1400899"/>
          <a:ext cx="7162731" cy="45770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558995">
                  <a:extLst>
                    <a:ext uri="{9D8B030D-6E8A-4147-A177-3AD203B41FA5}">
                      <a16:colId xmlns:a16="http://schemas.microsoft.com/office/drawing/2014/main" val="76459410"/>
                    </a:ext>
                  </a:extLst>
                </a:gridCol>
                <a:gridCol w="1346840">
                  <a:extLst>
                    <a:ext uri="{9D8B030D-6E8A-4147-A177-3AD203B41FA5}">
                      <a16:colId xmlns:a16="http://schemas.microsoft.com/office/drawing/2014/main" val="3091651751"/>
                    </a:ext>
                  </a:extLst>
                </a:gridCol>
                <a:gridCol w="1628448">
                  <a:extLst>
                    <a:ext uri="{9D8B030D-6E8A-4147-A177-3AD203B41FA5}">
                      <a16:colId xmlns:a16="http://schemas.microsoft.com/office/drawing/2014/main" val="3491078958"/>
                    </a:ext>
                  </a:extLst>
                </a:gridCol>
                <a:gridCol w="1628448">
                  <a:extLst>
                    <a:ext uri="{9D8B030D-6E8A-4147-A177-3AD203B41FA5}">
                      <a16:colId xmlns:a16="http://schemas.microsoft.com/office/drawing/2014/main" val="890902401"/>
                    </a:ext>
                  </a:extLst>
                </a:gridCol>
              </a:tblGrid>
              <a:tr h="2913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j-lt"/>
                        </a:rPr>
                        <a:t>Improved Caucus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j-lt"/>
                        </a:rPr>
                        <a:t>Hybrid Primary Caucus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j-lt"/>
                        </a:rPr>
                        <a:t>Improved Caucus Breakeven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37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Est Attendees (Precinct/LD)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4800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4800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69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17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Fundraising (8% donate $10)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$3840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$320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$480 (1%)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16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New Member Dues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$3350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$500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$1920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30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Venue(s) &amp; Supplies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$2400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$1400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Tx/>
                        <a:buNone/>
                      </a:pPr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$2400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15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TOTAL Revenue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$4790</a:t>
                      </a:r>
                      <a:endParaRPr lang="ru-RU" sz="18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$580</a:t>
                      </a:r>
                      <a:endParaRPr lang="ru-RU" sz="18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915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81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PCO Recruitment (0.8%)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30 (0.6%)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4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Membership Drive (2%)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47 (&lt;1%)</a:t>
                      </a:r>
                      <a:endParaRPr lang="ru-RU" sz="16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013" marR="920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563717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9324568C-56E6-4923-BD06-A73B18394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3562" y="1505434"/>
            <a:ext cx="2669859" cy="1577904"/>
          </a:xfrm>
        </p:spPr>
        <p:txBody>
          <a:bodyPr>
            <a:normAutofit/>
          </a:bodyPr>
          <a:lstStyle/>
          <a:p>
            <a:r>
              <a:rPr lang="en-US" sz="4400" dirty="0"/>
              <a:t>Estimates</a:t>
            </a:r>
            <a:endParaRPr lang="ru-RU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5F46D-4480-4519-95A2-222F038523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683562" y="3359239"/>
            <a:ext cx="2850711" cy="225257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Only as good as the effort we put in!</a:t>
            </a:r>
          </a:p>
          <a:p>
            <a:r>
              <a:rPr lang="en-US" dirty="0">
                <a:solidFill>
                  <a:schemeClr val="bg1"/>
                </a:solidFill>
              </a:rPr>
              <a:t>There are no good estimates for Hybrid Caucus attendance. Highly depends on results.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8A5CE3-2115-4267-9A88-04013EE991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2992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BA9B4B-C586-4B6B-8142-E49AC2D3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740"/>
            <a:ext cx="10515600" cy="1325563"/>
          </a:xfrm>
        </p:spPr>
        <p:txBody>
          <a:bodyPr/>
          <a:lstStyle/>
          <a:p>
            <a:r>
              <a:rPr lang="en-US" dirty="0"/>
              <a:t>15% Support Threshold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FCB07-6C49-4FD9-A60E-365443B88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42" y="1059489"/>
            <a:ext cx="10745667" cy="887387"/>
          </a:xfrm>
        </p:spPr>
        <p:txBody>
          <a:bodyPr/>
          <a:lstStyle/>
          <a:p>
            <a:pPr algn="ctr"/>
            <a:r>
              <a:rPr lang="en-US" sz="2400" dirty="0"/>
              <a:t>To be allotted any delegates, a candidate must have at least 15% of the vote. </a:t>
            </a:r>
            <a:endParaRPr lang="ru-RU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32B1B3-C6FB-4075-BF96-89BEEBC1E9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F774B2F-C5D9-4FD1-BB0F-399838BC4D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4250413"/>
              </p:ext>
            </p:extLst>
          </p:nvPr>
        </p:nvGraphicFramePr>
        <p:xfrm>
          <a:off x="6359861" y="2257374"/>
          <a:ext cx="4551767" cy="3034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CEE9F28F-323F-452E-8F76-DA4C45E75C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2598123"/>
              </p:ext>
            </p:extLst>
          </p:nvPr>
        </p:nvGraphicFramePr>
        <p:xfrm>
          <a:off x="990600" y="2211373"/>
          <a:ext cx="6943928" cy="3442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Picture 13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F29EED1A-DACC-4B2E-8B13-758404589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68" y="1733797"/>
            <a:ext cx="10877797" cy="479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270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BA9B4B-C586-4B6B-8142-E49AC2D37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Caucus Pros and Cons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FCB07-6C49-4FD9-A60E-365443B88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9649" y="1974566"/>
            <a:ext cx="4183650" cy="454353"/>
          </a:xfrm>
        </p:spPr>
        <p:txBody>
          <a:bodyPr/>
          <a:lstStyle/>
          <a:p>
            <a:pPr algn="ctr"/>
            <a:r>
              <a:rPr lang="en-US" dirty="0"/>
              <a:t>Pros</a:t>
            </a:r>
            <a:endParaRPr lang="ru-R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C3CF09-BAFF-4590-A12C-E378DFF1DA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83399" y="2400907"/>
            <a:ext cx="5419282" cy="3453628"/>
          </a:xfrm>
        </p:spPr>
        <p:txBody>
          <a:bodyPr>
            <a:noAutofit/>
          </a:bodyPr>
          <a:lstStyle/>
          <a:p>
            <a:r>
              <a:rPr lang="en-US" b="1" dirty="0"/>
              <a:t>Expanded absentee balloting will result in increased and easier participation</a:t>
            </a:r>
          </a:p>
          <a:p>
            <a:r>
              <a:rPr lang="en-US" b="1" dirty="0"/>
              <a:t>Slightly decreased turnout reduces volunteer burden</a:t>
            </a:r>
          </a:p>
          <a:p>
            <a:r>
              <a:rPr lang="en-US" b="1" dirty="0"/>
              <a:t>Rules allow delegates to reallocate their vote once to prevent "vote spoilage"</a:t>
            </a:r>
          </a:p>
          <a:p>
            <a:r>
              <a:rPr lang="en-US" b="1" dirty="0"/>
              <a:t>Biggest opportunity for party building</a:t>
            </a:r>
          </a:p>
          <a:p>
            <a:r>
              <a:rPr lang="en-US" b="1" dirty="0"/>
              <a:t>Data collected remains within the party</a:t>
            </a:r>
          </a:p>
          <a:p>
            <a:r>
              <a:rPr lang="en-US" b="1" dirty="0"/>
              <a:t>Large fundraising opportunity - 2016: $3k</a:t>
            </a:r>
          </a:p>
          <a:p>
            <a:r>
              <a:rPr lang="en-US" b="1" dirty="0"/>
              <a:t>Early planning already started</a:t>
            </a:r>
          </a:p>
          <a:p>
            <a:r>
              <a:rPr lang="en-US" b="1" dirty="0"/>
              <a:t>Barometer of grassroots candidate support</a:t>
            </a:r>
          </a:p>
          <a:p>
            <a:r>
              <a:rPr lang="en-US" b="1" dirty="0"/>
              <a:t>PCO Recruiting Central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9249DA-4230-416D-838C-A72D2E7CADA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627121" y="1974566"/>
            <a:ext cx="4183650" cy="454353"/>
          </a:xfrm>
        </p:spPr>
        <p:txBody>
          <a:bodyPr/>
          <a:lstStyle/>
          <a:p>
            <a:pPr algn="ctr"/>
            <a:r>
              <a:rPr lang="en-US" dirty="0"/>
              <a:t>Cons</a:t>
            </a:r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E879AA-B873-414B-BC94-C8FF285662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72696" y="2470068"/>
            <a:ext cx="3820050" cy="3467594"/>
          </a:xfrm>
        </p:spPr>
        <p:txBody>
          <a:bodyPr>
            <a:normAutofit/>
          </a:bodyPr>
          <a:lstStyle/>
          <a:p>
            <a:r>
              <a:rPr lang="en-US" b="1" dirty="0"/>
              <a:t>Requires a large amount of planning and volunteers</a:t>
            </a:r>
          </a:p>
          <a:p>
            <a:r>
              <a:rPr lang="en-US" b="1" dirty="0"/>
              <a:t>Venues must be accommodating to those with special needs who do not wish to use absentee voting</a:t>
            </a:r>
          </a:p>
          <a:p>
            <a:r>
              <a:rPr lang="en-US" b="1" dirty="0"/>
              <a:t>Time commitment</a:t>
            </a:r>
          </a:p>
          <a:p>
            <a:r>
              <a:rPr lang="en-US" b="1" dirty="0"/>
              <a:t>Cost of investment</a:t>
            </a:r>
          </a:p>
          <a:p>
            <a:r>
              <a:rPr lang="en-US" b="1" dirty="0"/>
              <a:t>Can become chaotic without proper planning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32B1B3-C6FB-4075-BF96-89BEEBC1E9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7148945" y="1888177"/>
            <a:ext cx="3906982" cy="3966358"/>
          </a:xfrm>
          <a:prstGeom prst="rect">
            <a:avLst/>
          </a:prstGeom>
          <a:noFill/>
          <a:ln w="381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16281" y="1888177"/>
            <a:ext cx="5890161" cy="3966358"/>
          </a:xfrm>
          <a:prstGeom prst="rect">
            <a:avLst/>
          </a:prstGeom>
          <a:noFill/>
          <a:ln w="381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8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BA9B4B-C586-4B6B-8142-E49AC2D37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Pros and Cons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FCB07-6C49-4FD9-A60E-365443B88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024" y="1974566"/>
            <a:ext cx="2692504" cy="454353"/>
          </a:xfrm>
        </p:spPr>
        <p:txBody>
          <a:bodyPr/>
          <a:lstStyle/>
          <a:p>
            <a:pPr algn="ctr"/>
            <a:r>
              <a:rPr lang="en-US" dirty="0"/>
              <a:t>Pros</a:t>
            </a:r>
            <a:endParaRPr lang="ru-R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C3CF09-BAFF-4590-A12C-E378DFF1DA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29025" y="2664856"/>
            <a:ext cx="2692504" cy="3453628"/>
          </a:xfrm>
        </p:spPr>
        <p:txBody>
          <a:bodyPr>
            <a:normAutofit/>
          </a:bodyPr>
          <a:lstStyle/>
          <a:p>
            <a:r>
              <a:rPr lang="en-US" b="1" dirty="0"/>
              <a:t>Larger voting opportunity</a:t>
            </a:r>
          </a:p>
          <a:p>
            <a:r>
              <a:rPr lang="en-US" b="1" dirty="0"/>
              <a:t>Requires very little effort</a:t>
            </a:r>
          </a:p>
          <a:p>
            <a:r>
              <a:rPr lang="en-US" b="1" dirty="0"/>
              <a:t>Cost saving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9249DA-4230-416D-838C-A72D2E7CADA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381226" y="1974566"/>
            <a:ext cx="4183650" cy="454353"/>
          </a:xfrm>
        </p:spPr>
        <p:txBody>
          <a:bodyPr/>
          <a:lstStyle/>
          <a:p>
            <a:pPr algn="ctr"/>
            <a:r>
              <a:rPr lang="en-US" dirty="0"/>
              <a:t>Cons</a:t>
            </a:r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E879AA-B873-414B-BC94-C8FF285662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47153" y="2702268"/>
            <a:ext cx="3745149" cy="3453628"/>
          </a:xfrm>
        </p:spPr>
        <p:txBody>
          <a:bodyPr>
            <a:normAutofit/>
          </a:bodyPr>
          <a:lstStyle/>
          <a:p>
            <a:r>
              <a:rPr lang="en-US" b="1" dirty="0"/>
              <a:t>No party registration</a:t>
            </a:r>
          </a:p>
          <a:p>
            <a:r>
              <a:rPr lang="en-US" b="1" dirty="0"/>
              <a:t>Precinct level data loss</a:t>
            </a:r>
          </a:p>
          <a:p>
            <a:r>
              <a:rPr lang="en-US" b="1" dirty="0"/>
              <a:t>Republican access to voting data</a:t>
            </a:r>
          </a:p>
          <a:p>
            <a:r>
              <a:rPr lang="en-US" b="1" dirty="0"/>
              <a:t>Big money and disinformation campaign influence in primaries</a:t>
            </a:r>
          </a:p>
          <a:p>
            <a:r>
              <a:rPr lang="en-US" b="1" dirty="0"/>
              <a:t>Greatly decreased party building opportunity</a:t>
            </a:r>
          </a:p>
          <a:p>
            <a:r>
              <a:rPr lang="en-US" b="1" dirty="0"/>
              <a:t>Loss of fundraising opportunity</a:t>
            </a:r>
          </a:p>
          <a:p>
            <a:r>
              <a:rPr lang="en-US" b="1" dirty="0"/>
              <a:t>Loss of party volunteer &amp; PCO recruiting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32B1B3-C6FB-4075-BF96-89BEEBC1E9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E5FFC9B-0024-457B-BC31-8398C39E6D3D}"/>
              </a:ext>
            </a:extLst>
          </p:cNvPr>
          <p:cNvSpPr txBox="1">
            <a:spLocks/>
          </p:cNvSpPr>
          <p:nvPr/>
        </p:nvSpPr>
        <p:spPr>
          <a:xfrm>
            <a:off x="7692302" y="2664856"/>
            <a:ext cx="3745149" cy="3453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With many candidates in race, supporters of minority candidates with no delegates unlikely to get involved</a:t>
            </a:r>
          </a:p>
          <a:p>
            <a:r>
              <a:rPr lang="en-US" b="1" dirty="0"/>
              <a:t>15% threshold - DNC Rule and the potential for wide scale vote spoilage</a:t>
            </a:r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895108" y="1888177"/>
            <a:ext cx="7386452" cy="3966358"/>
          </a:xfrm>
          <a:prstGeom prst="rect">
            <a:avLst/>
          </a:prstGeom>
          <a:noFill/>
          <a:ln w="381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2436" y="1888177"/>
            <a:ext cx="2875794" cy="3976254"/>
          </a:xfrm>
          <a:prstGeom prst="rect">
            <a:avLst/>
          </a:prstGeom>
          <a:noFill/>
          <a:ln w="381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40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5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7">
            <a:extLst>
              <a:ext uri="{FF2B5EF4-FFF2-40B4-BE49-F238E27FC236}">
                <a16:creationId xmlns:a16="http://schemas.microsoft.com/office/drawing/2014/main" id="{F55FFF17-D3D5-4F58-BA56-54EA901CE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B381BA-F1D7-483F-B759-9C3451355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09700"/>
            <a:ext cx="4152900" cy="28098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 kern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THANK YOU!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2BBAB-4628-42F5-BF78-BE0E594751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672" y="4219575"/>
            <a:ext cx="3348228" cy="928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 kern="1200">
                <a:solidFill>
                  <a:schemeClr val="bg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21</a:t>
            </a:r>
            <a:r>
              <a:rPr lang="en-US" sz="2000" kern="1200" baseline="30000">
                <a:solidFill>
                  <a:schemeClr val="bg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st</a:t>
            </a:r>
            <a:r>
              <a:rPr lang="en-US" sz="2000" kern="1200">
                <a:solidFill>
                  <a:schemeClr val="bg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 Legislative District Democrats</a:t>
            </a:r>
          </a:p>
        </p:txBody>
      </p:sp>
      <p:pic>
        <p:nvPicPr>
          <p:cNvPr id="21" name="Picture 20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DCB25687-8EFB-4B66-B0D8-76B0D3116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909" y="1409700"/>
            <a:ext cx="430261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79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00398A"/>
      </a:dk2>
      <a:lt2>
        <a:srgbClr val="9DE3F5"/>
      </a:lt2>
      <a:accent1>
        <a:srgbClr val="002E62"/>
      </a:accent1>
      <a:accent2>
        <a:srgbClr val="004CB9"/>
      </a:accent2>
      <a:accent3>
        <a:srgbClr val="005500"/>
      </a:accent3>
      <a:accent4>
        <a:srgbClr val="16B3DC"/>
      </a:accent4>
      <a:accent5>
        <a:srgbClr val="F9DC5C"/>
      </a:accent5>
      <a:accent6>
        <a:srgbClr val="EF626C"/>
      </a:accent6>
      <a:hlink>
        <a:srgbClr val="FFFFFF"/>
      </a:hlink>
      <a:folHlink>
        <a:srgbClr val="FFFFFF"/>
      </a:folHlink>
    </a:clrScheme>
    <a:fontScheme name="Custom 21">
      <a:majorFont>
        <a:latin typeface="Gill Sans MT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NonBusiness Presentation Layout_Nature_MO - v4.potx" id="{20ED95C4-FC77-4325-ADE4-6B61169EE19C}" vid="{A4071738-43E8-4B3B-A646-9FFE68819E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638</Words>
  <Application>Microsoft Office PowerPoint</Application>
  <PresentationFormat>Widescreen</PresentationFormat>
  <Paragraphs>136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Franklin Gothic Book</vt:lpstr>
      <vt:lpstr>Gill Sans MT</vt:lpstr>
      <vt:lpstr>Lucida Calligraphy</vt:lpstr>
      <vt:lpstr>Office Theme</vt:lpstr>
      <vt:lpstr>2020 Presidential Election</vt:lpstr>
      <vt:lpstr>Objective</vt:lpstr>
      <vt:lpstr>Caucus Cycle</vt:lpstr>
      <vt:lpstr>Historic Attendance</vt:lpstr>
      <vt:lpstr>Lessons Learned</vt:lpstr>
      <vt:lpstr>Estimates</vt:lpstr>
      <vt:lpstr>15% Support Threshold</vt:lpstr>
      <vt:lpstr>Caucus Pros and Cons</vt:lpstr>
      <vt:lpstr>Primary Pros and Cons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2019-03-01T06:10:17Z</dcterms:created>
  <dcterms:modified xsi:type="dcterms:W3CDTF">2019-03-19T06:51:56Z</dcterms:modified>
</cp:coreProperties>
</file>